
<file path=[Content_Types].xml><?xml version="1.0" encoding="utf-8"?>
<Types xmlns="http://schemas.openxmlformats.org/package/2006/content-types">
  <Default Extension="xml" ContentType="application/xml"/>
  <Default Extension="mov" ContentType="video/quicktime"/>
  <Default Extension="xlsx" ContentType="application/vnd.openxmlformats-officedocument.spreadsheetml.sheet"/>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60" r:id="rId3"/>
    <p:sldId id="274" r:id="rId4"/>
    <p:sldId id="264" r:id="rId5"/>
    <p:sldId id="263" r:id="rId6"/>
    <p:sldId id="270" r:id="rId7"/>
    <p:sldId id="272" r:id="rId8"/>
    <p:sldId id="273"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00FFFF"/>
    <a:srgbClr val="00B0F0"/>
    <a:srgbClr val="FFFF66"/>
    <a:srgbClr val="CCFF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4" autoAdjust="0"/>
    <p:restoredTop sz="87186" autoAdjust="0"/>
  </p:normalViewPr>
  <p:slideViewPr>
    <p:cSldViewPr snapToGrid="0">
      <p:cViewPr>
        <p:scale>
          <a:sx n="50" d="100"/>
          <a:sy n="50" d="100"/>
        </p:scale>
        <p:origin x="2480" y="10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5.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Column1</c:v>
                </c:pt>
              </c:strCache>
            </c:strRef>
          </c:tx>
          <c:dPt>
            <c:idx val="0"/>
            <c:bubble3D val="0"/>
            <c:spPr>
              <a:solidFill>
                <a:srgbClr val="00B0F0"/>
              </a:solidFill>
              <a:ln w="19050">
                <a:solidFill>
                  <a:schemeClr val="lt1"/>
                </a:solidFill>
              </a:ln>
              <a:effectLst/>
            </c:spPr>
          </c:dPt>
          <c:dPt>
            <c:idx val="1"/>
            <c:bubble3D val="0"/>
            <c:spPr>
              <a:solidFill>
                <a:srgbClr val="FFC000"/>
              </a:solidFill>
              <a:ln w="19050">
                <a:solidFill>
                  <a:schemeClr val="accent4"/>
                </a:solidFill>
              </a:ln>
              <a:effectLst/>
            </c:spPr>
          </c:dPt>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Others</c:v>
                </c:pt>
                <c:pt idx="1">
                  <c:v>Red Snapper</c:v>
                </c:pt>
              </c:strCache>
            </c:strRef>
          </c:cat>
          <c:val>
            <c:numRef>
              <c:f>Sheet1!$B$2:$B$3</c:f>
              <c:numCache>
                <c:formatCode>General</c:formatCode>
                <c:ptCount val="2"/>
                <c:pt idx="0">
                  <c:v>113.0</c:v>
                </c:pt>
                <c:pt idx="1">
                  <c:v>7.0</c:v>
                </c:pt>
              </c:numCache>
            </c:numRef>
          </c:val>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4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Column1</c:v>
                </c:pt>
              </c:strCache>
            </c:strRef>
          </c:tx>
          <c:dPt>
            <c:idx val="0"/>
            <c:bubble3D val="0"/>
            <c:spPr>
              <a:solidFill>
                <a:srgbClr val="00B0F0"/>
              </a:solidFill>
              <a:ln w="19050">
                <a:solidFill>
                  <a:schemeClr val="lt1"/>
                </a:solidFill>
              </a:ln>
              <a:effectLst/>
            </c:spPr>
          </c:dPt>
          <c:dPt>
            <c:idx val="1"/>
            <c:bubble3D val="0"/>
            <c:spPr>
              <a:solidFill>
                <a:srgbClr val="FFFF00"/>
              </a:solidFill>
              <a:ln w="19050">
                <a:solidFill>
                  <a:schemeClr val="lt1"/>
                </a:solidFill>
              </a:ln>
              <a:effectLst/>
            </c:spPr>
          </c:dPt>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Others</c:v>
                </c:pt>
                <c:pt idx="1">
                  <c:v>Tuna</c:v>
                </c:pt>
              </c:strCache>
            </c:strRef>
          </c:cat>
          <c:val>
            <c:numRef>
              <c:f>Sheet1!$B$2:$B$3</c:f>
              <c:numCache>
                <c:formatCode>General</c:formatCode>
                <c:ptCount val="2"/>
                <c:pt idx="0">
                  <c:v>59.0</c:v>
                </c:pt>
                <c:pt idx="1">
                  <c:v>41.0</c:v>
                </c:pt>
              </c:numCache>
            </c:numRef>
          </c:val>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4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Mislabeled Fish</c:v>
                </c:pt>
              </c:strCache>
            </c:strRef>
          </c:tx>
          <c:spPr>
            <a:solidFill>
              <a:srgbClr val="FFFF00"/>
            </a:solidFill>
            <a:ln>
              <a:noFill/>
            </a:ln>
            <a:effectLst/>
          </c:spPr>
          <c:invertIfNegative val="0"/>
          <c:cat>
            <c:strRef>
              <c:f>Sheet1!$A$2:$A$6</c:f>
              <c:strCache>
                <c:ptCount val="5"/>
                <c:pt idx="0">
                  <c:v>Krujer</c:v>
                </c:pt>
                <c:pt idx="1">
                  <c:v>Walletmart</c:v>
                </c:pt>
                <c:pt idx="2">
                  <c:v>Former Market</c:v>
                </c:pt>
                <c:pt idx="3">
                  <c:v>Pescado Loco</c:v>
                </c:pt>
                <c:pt idx="4">
                  <c:v>Food Tiger</c:v>
                </c:pt>
              </c:strCache>
            </c:strRef>
          </c:cat>
          <c:val>
            <c:numRef>
              <c:f>Sheet1!$B$2:$B$6</c:f>
              <c:numCache>
                <c:formatCode>General</c:formatCode>
                <c:ptCount val="5"/>
                <c:pt idx="0">
                  <c:v>30.0</c:v>
                </c:pt>
                <c:pt idx="1">
                  <c:v>57.0</c:v>
                </c:pt>
                <c:pt idx="2">
                  <c:v>25.0</c:v>
                </c:pt>
                <c:pt idx="3">
                  <c:v>4.0</c:v>
                </c:pt>
                <c:pt idx="4">
                  <c:v>32.0</c:v>
                </c:pt>
              </c:numCache>
            </c:numRef>
          </c:val>
        </c:ser>
        <c:dLbls>
          <c:showLegendKey val="0"/>
          <c:showVal val="0"/>
          <c:showCatName val="0"/>
          <c:showSerName val="0"/>
          <c:showPercent val="0"/>
          <c:showBubbleSize val="0"/>
        </c:dLbls>
        <c:gapWidth val="219"/>
        <c:overlap val="-27"/>
        <c:axId val="2114852784"/>
        <c:axId val="2114770400"/>
      </c:barChart>
      <c:catAx>
        <c:axId val="2114852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4770400"/>
        <c:crosses val="autoZero"/>
        <c:auto val="1"/>
        <c:lblAlgn val="ctr"/>
        <c:lblOffset val="100"/>
        <c:noMultiLvlLbl val="0"/>
      </c:catAx>
      <c:valAx>
        <c:axId val="21147704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48527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Country</c:v>
                </c:pt>
              </c:strCache>
            </c:strRef>
          </c:tx>
          <c:spPr>
            <a:solidFill>
              <a:srgbClr val="00B0F0"/>
            </a:solidFill>
            <a:ln>
              <a:noFill/>
            </a:ln>
            <a:effectLst/>
          </c:spPr>
          <c:invertIfNegative val="0"/>
          <c:cat>
            <c:strRef>
              <c:f>Sheet1!$A$2:$A$5</c:f>
              <c:strCache>
                <c:ptCount val="4"/>
                <c:pt idx="0">
                  <c:v>Chile</c:v>
                </c:pt>
                <c:pt idx="1">
                  <c:v>Costa Rica</c:v>
                </c:pt>
                <c:pt idx="2">
                  <c:v>Colombia</c:v>
                </c:pt>
                <c:pt idx="3">
                  <c:v>Panama</c:v>
                </c:pt>
              </c:strCache>
            </c:strRef>
          </c:cat>
          <c:val>
            <c:numRef>
              <c:f>Sheet1!$B$2:$B$5</c:f>
              <c:numCache>
                <c:formatCode>General</c:formatCode>
                <c:ptCount val="4"/>
                <c:pt idx="0">
                  <c:v>1.0</c:v>
                </c:pt>
                <c:pt idx="1">
                  <c:v>27.0</c:v>
                </c:pt>
                <c:pt idx="2">
                  <c:v>29.0</c:v>
                </c:pt>
                <c:pt idx="3">
                  <c:v>35.0</c:v>
                </c:pt>
              </c:numCache>
            </c:numRef>
          </c:val>
        </c:ser>
        <c:dLbls>
          <c:showLegendKey val="0"/>
          <c:showVal val="0"/>
          <c:showCatName val="0"/>
          <c:showSerName val="0"/>
          <c:showPercent val="0"/>
          <c:showBubbleSize val="0"/>
        </c:dLbls>
        <c:gapWidth val="219"/>
        <c:overlap val="-27"/>
        <c:axId val="2114762208"/>
        <c:axId val="2114794624"/>
      </c:barChart>
      <c:catAx>
        <c:axId val="2114762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4794624"/>
        <c:crosses val="autoZero"/>
        <c:auto val="1"/>
        <c:lblAlgn val="ctr"/>
        <c:lblOffset val="100"/>
        <c:noMultiLvlLbl val="0"/>
      </c:catAx>
      <c:valAx>
        <c:axId val="2114794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47622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Pangasio</c:v>
                </c:pt>
                <c:pt idx="1">
                  <c:v>Marlin rosado</c:v>
                </c:pt>
                <c:pt idx="2">
                  <c:v>Pez vela</c:v>
                </c:pt>
                <c:pt idx="3">
                  <c:v>Marlin blanco</c:v>
                </c:pt>
              </c:strCache>
            </c:strRef>
          </c:cat>
          <c:val>
            <c:numRef>
              <c:f>Sheet1!$B$2:$B$5</c:f>
              <c:numCache>
                <c:formatCode>General</c:formatCode>
                <c:ptCount val="4"/>
                <c:pt idx="0">
                  <c:v>9.0</c:v>
                </c:pt>
                <c:pt idx="1">
                  <c:v>1.0</c:v>
                </c:pt>
                <c:pt idx="2">
                  <c:v>6.0</c:v>
                </c:pt>
                <c:pt idx="3">
                  <c:v>5.0</c:v>
                </c:pt>
              </c:numCache>
            </c:numRef>
          </c:val>
        </c:ser>
        <c:dLbls>
          <c:showLegendKey val="0"/>
          <c:showVal val="0"/>
          <c:showCatName val="0"/>
          <c:showSerName val="0"/>
          <c:showPercent val="0"/>
          <c:showBubbleSize val="0"/>
        </c:dLbls>
        <c:gapWidth val="219"/>
        <c:overlap val="-27"/>
        <c:axId val="2114474656"/>
        <c:axId val="2114611408"/>
      </c:barChart>
      <c:catAx>
        <c:axId val="21144746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4611408"/>
        <c:crosses val="autoZero"/>
        <c:auto val="1"/>
        <c:lblAlgn val="ctr"/>
        <c:lblOffset val="100"/>
        <c:noMultiLvlLbl val="0"/>
      </c:catAx>
      <c:valAx>
        <c:axId val="21146114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44746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jpe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880C8A-48B6-4CA6-BCD1-F3122F94BF15}" type="datetimeFigureOut">
              <a:rPr lang="en-US" smtClean="0"/>
              <a:t>4/24/16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FB3489-ACED-41F3-A051-E1F6A02B45D9}" type="slidenum">
              <a:rPr lang="en-US" smtClean="0"/>
              <a:t>‹#›</a:t>
            </a:fld>
            <a:endParaRPr lang="en-US"/>
          </a:p>
        </p:txBody>
      </p:sp>
    </p:spTree>
    <p:extLst>
      <p:ext uri="{BB962C8B-B14F-4D97-AF65-F5344CB8AC3E}">
        <p14:creationId xmlns:p14="http://schemas.microsoft.com/office/powerpoint/2010/main" val="1954005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 Id="rId3" Type="http://schemas.openxmlformats.org/officeDocument/2006/relationships/hyperlink" Target="http://barcoding.si.edu/dnabarcoding.htm"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http://www.npr.org/sections/thesalt/2013/02/21/172589997/one-in-three-fish-sold-at-restaurants-and-grocery-stores-is-mislabeled</a:t>
            </a:r>
          </a:p>
          <a:p>
            <a:r>
              <a:rPr lang="en-US" dirty="0" smtClean="0"/>
              <a:t>This is the link of the new. We actually have the pdf with</a:t>
            </a:r>
            <a:r>
              <a:rPr lang="en-US" baseline="0" dirty="0" smtClean="0"/>
              <a:t> the inform form Oceana.</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Between 2010 and 2012, Oceana took 1,215 seafood samples from 674 retail outlets in 21 states. When they tested the </a:t>
            </a:r>
            <a:r>
              <a:rPr lang="en-US" sz="1200" dirty="0" smtClean="0">
                <a:hlinkClick r:id="rId3"/>
              </a:rPr>
              <a:t>DNA</a:t>
            </a:r>
            <a:r>
              <a:rPr lang="en-US" sz="1200" dirty="0" smtClean="0"/>
              <a:t>, they found that 33 percent were mislabeled. Sushi vendors and grocery stores were the most likely outlets to sell mislabeled food, though Oceana says the fraud can happen before it reaches them.</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 Some 49 percent of the retail outlets sampled in Austin and Houston sold mislabeled seafood, while 36 percent in Colorado did so.</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 a cheap fish like </a:t>
            </a:r>
            <a:r>
              <a:rPr lang="en-US" sz="1200" b="0" i="0" kern="1200" dirty="0" smtClean="0">
                <a:solidFill>
                  <a:srgbClr val="0000FF"/>
                </a:solidFill>
                <a:effectLst/>
                <a:latin typeface="+mn-lt"/>
                <a:ea typeface="+mn-ea"/>
                <a:cs typeface="+mn-cs"/>
              </a:rPr>
              <a:t>tilapia sold as red snapper</a:t>
            </a:r>
            <a:r>
              <a:rPr lang="en-US" sz="1200" b="0" i="0" kern="1200" dirty="0" smtClean="0">
                <a:solidFill>
                  <a:schemeClr val="tx1"/>
                </a:solidFill>
                <a:effectLst/>
                <a:latin typeface="+mn-lt"/>
                <a:ea typeface="+mn-ea"/>
                <a:cs typeface="+mn-cs"/>
              </a:rPr>
              <a:t>. But Oceana says the practice also can put consumers at health risk when species like king mackerel, which is high in mercury, or escolar, which contains a naturally occurring toxin than can cause gastrointestinal problems, are marketed as grouper and white tuna, respectively.</a:t>
            </a:r>
            <a:endParaRPr lang="en-US" sz="120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p>
          <a:p>
            <a:endParaRPr lang="en-US" dirty="0"/>
          </a:p>
        </p:txBody>
      </p:sp>
      <p:sp>
        <p:nvSpPr>
          <p:cNvPr id="4" name="Slide Number Placeholder 3"/>
          <p:cNvSpPr>
            <a:spLocks noGrp="1"/>
          </p:cNvSpPr>
          <p:nvPr>
            <p:ph type="sldNum" sz="quarter" idx="10"/>
          </p:nvPr>
        </p:nvSpPr>
        <p:spPr/>
        <p:txBody>
          <a:bodyPr/>
          <a:lstStyle/>
          <a:p>
            <a:fld id="{A2FB3489-ACED-41F3-A051-E1F6A02B45D9}" type="slidenum">
              <a:rPr lang="en-US" smtClean="0"/>
              <a:t>2</a:t>
            </a:fld>
            <a:endParaRPr lang="en-US"/>
          </a:p>
        </p:txBody>
      </p:sp>
    </p:spTree>
    <p:extLst>
      <p:ext uri="{BB962C8B-B14F-4D97-AF65-F5344CB8AC3E}">
        <p14:creationId xmlns:p14="http://schemas.microsoft.com/office/powerpoint/2010/main" val="6703695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obligatory Labeling regulation</a:t>
            </a:r>
            <a:r>
              <a:rPr lang="en-US" baseline="0" dirty="0" smtClean="0"/>
              <a:t> exist but the implementation fails since there is not technical capacity to identify the product that they receive from their vendors and because there is also </a:t>
            </a:r>
            <a:r>
              <a:rPr lang="en-US" baseline="0" dirty="0" err="1" smtClean="0"/>
              <a:t>imposible</a:t>
            </a:r>
            <a:r>
              <a:rPr lang="en-US" baseline="0" dirty="0" smtClean="0"/>
              <a:t> to inspect every single imported fish that arrive </a:t>
            </a:r>
          </a:p>
          <a:p>
            <a:r>
              <a:rPr lang="en-US" baseline="0" dirty="0" smtClean="0"/>
              <a:t>90% of the seafood in USA is imported and from that only 2% is inspected.</a:t>
            </a:r>
            <a:endParaRPr lang="en-US" dirty="0"/>
          </a:p>
        </p:txBody>
      </p:sp>
      <p:sp>
        <p:nvSpPr>
          <p:cNvPr id="4" name="Slide Number Placeholder 3"/>
          <p:cNvSpPr>
            <a:spLocks noGrp="1"/>
          </p:cNvSpPr>
          <p:nvPr>
            <p:ph type="sldNum" sz="quarter" idx="10"/>
          </p:nvPr>
        </p:nvSpPr>
        <p:spPr/>
        <p:txBody>
          <a:bodyPr/>
          <a:lstStyle/>
          <a:p>
            <a:fld id="{A2FB3489-ACED-41F3-A051-E1F6A02B45D9}" type="slidenum">
              <a:rPr lang="en-US" smtClean="0"/>
              <a:t>3</a:t>
            </a:fld>
            <a:endParaRPr lang="en-US"/>
          </a:p>
        </p:txBody>
      </p:sp>
    </p:spTree>
    <p:extLst>
      <p:ext uri="{BB962C8B-B14F-4D97-AF65-F5344CB8AC3E}">
        <p14:creationId xmlns:p14="http://schemas.microsoft.com/office/powerpoint/2010/main" val="2294467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affect consumer rights and fare trade since generally the consumer ends up paying a higher price for a low value specie such as Tilapia.</a:t>
            </a:r>
          </a:p>
          <a:p>
            <a:r>
              <a:rPr lang="en-US" baseline="0" dirty="0" smtClean="0"/>
              <a:t>It also represent a </a:t>
            </a:r>
            <a:r>
              <a:rPr lang="en-US" sz="1200" b="0" i="0" kern="1200" dirty="0" smtClean="0">
                <a:solidFill>
                  <a:schemeClr val="tx1"/>
                </a:solidFill>
                <a:effectLst/>
                <a:latin typeface="+mn-lt"/>
                <a:ea typeface="+mn-ea"/>
                <a:cs typeface="+mn-cs"/>
              </a:rPr>
              <a:t>health risk when species like Escolar</a:t>
            </a:r>
            <a:r>
              <a:rPr lang="en-US" sz="1200" b="0" i="0" kern="1200" baseline="0" dirty="0" smtClean="0">
                <a:solidFill>
                  <a:schemeClr val="tx1"/>
                </a:solidFill>
                <a:effectLst/>
                <a:latin typeface="+mn-lt"/>
                <a:ea typeface="+mn-ea"/>
                <a:cs typeface="+mn-cs"/>
              </a:rPr>
              <a:t> , which </a:t>
            </a:r>
            <a:r>
              <a:rPr lang="en-US" sz="1200" b="0" i="0" kern="1200" dirty="0" smtClean="0">
                <a:solidFill>
                  <a:schemeClr val="tx1"/>
                </a:solidFill>
                <a:effectLst/>
                <a:latin typeface="+mn-lt"/>
                <a:ea typeface="+mn-ea"/>
                <a:cs typeface="+mn-cs"/>
              </a:rPr>
              <a:t>contains a naturally occurring toxin than can cause gastrointestinal problems, are marketed as white tuna</a:t>
            </a:r>
          </a:p>
          <a:p>
            <a:r>
              <a:rPr lang="en-US" sz="1200" b="0" i="0" kern="1200" dirty="0" smtClean="0">
                <a:solidFill>
                  <a:schemeClr val="tx1"/>
                </a:solidFill>
                <a:effectLst/>
                <a:latin typeface="+mn-lt"/>
                <a:ea typeface="+mn-ea"/>
                <a:cs typeface="+mn-cs"/>
              </a:rPr>
              <a:t>The Consumer</a:t>
            </a:r>
            <a:r>
              <a:rPr lang="en-US" sz="1200" b="0" i="0" kern="1200" baseline="0" dirty="0" smtClean="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A2FB3489-ACED-41F3-A051-E1F6A02B45D9}" type="slidenum">
              <a:rPr lang="en-US" smtClean="0"/>
              <a:t>4</a:t>
            </a:fld>
            <a:endParaRPr lang="en-US"/>
          </a:p>
        </p:txBody>
      </p:sp>
    </p:spTree>
    <p:extLst>
      <p:ext uri="{BB962C8B-B14F-4D97-AF65-F5344CB8AC3E}">
        <p14:creationId xmlns:p14="http://schemas.microsoft.com/office/powerpoint/2010/main" val="4002118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2FB3489-ACED-41F3-A051-E1F6A02B45D9}" type="slidenum">
              <a:rPr lang="en-US" smtClean="0"/>
              <a:t>6</a:t>
            </a:fld>
            <a:endParaRPr lang="en-US"/>
          </a:p>
        </p:txBody>
      </p:sp>
    </p:spTree>
    <p:extLst>
      <p:ext uri="{BB962C8B-B14F-4D97-AF65-F5344CB8AC3E}">
        <p14:creationId xmlns:p14="http://schemas.microsoft.com/office/powerpoint/2010/main" val="960486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86E605E-9728-43B1-A499-D681017348E2}"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926696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86E605E-9728-43B1-A499-D681017348E2}"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2374583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86E605E-9728-43B1-A499-D681017348E2}"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4127419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86E605E-9728-43B1-A499-D681017348E2}"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3782805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86E605E-9728-43B1-A499-D681017348E2}"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1899426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86E605E-9728-43B1-A499-D681017348E2}" type="datetimeFigureOut">
              <a:rPr lang="en-US" smtClean="0"/>
              <a:t>4/24/16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22692429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86E605E-9728-43B1-A499-D681017348E2}" type="datetimeFigureOut">
              <a:rPr lang="en-US" smtClean="0"/>
              <a:t>4/24/16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578727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86E605E-9728-43B1-A499-D681017348E2}" type="datetimeFigureOut">
              <a:rPr lang="en-US" smtClean="0"/>
              <a:t>4/24/16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56580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6E605E-9728-43B1-A499-D681017348E2}" type="datetimeFigureOut">
              <a:rPr lang="en-US" smtClean="0"/>
              <a:t>4/24/16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1983774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6E605E-9728-43B1-A499-D681017348E2}" type="datetimeFigureOut">
              <a:rPr lang="en-US" smtClean="0"/>
              <a:t>4/24/16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438246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6E605E-9728-43B1-A499-D681017348E2}" type="datetimeFigureOut">
              <a:rPr lang="en-US" smtClean="0"/>
              <a:t>4/24/16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106589-A262-470A-BA35-ACC46D885FAC}" type="slidenum">
              <a:rPr lang="en-US" smtClean="0"/>
              <a:t>‹#›</a:t>
            </a:fld>
            <a:endParaRPr lang="en-US"/>
          </a:p>
        </p:txBody>
      </p:sp>
    </p:spTree>
    <p:extLst>
      <p:ext uri="{BB962C8B-B14F-4D97-AF65-F5344CB8AC3E}">
        <p14:creationId xmlns:p14="http://schemas.microsoft.com/office/powerpoint/2010/main" val="160248524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6E605E-9728-43B1-A499-D681017348E2}" type="datetimeFigureOut">
              <a:rPr lang="en-US" smtClean="0"/>
              <a:t>4/24/16</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106589-A262-470A-BA35-ACC46D885FAC}" type="slidenum">
              <a:rPr lang="en-US" smtClean="0"/>
              <a:t>‹#›</a:t>
            </a:fld>
            <a:endParaRPr lang="en-US"/>
          </a:p>
        </p:txBody>
      </p:sp>
    </p:spTree>
    <p:extLst>
      <p:ext uri="{BB962C8B-B14F-4D97-AF65-F5344CB8AC3E}">
        <p14:creationId xmlns:p14="http://schemas.microsoft.com/office/powerpoint/2010/main" val="21539285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chart" Target="../charts/chart3.xml"/><Relationship Id="rId4" Type="http://schemas.openxmlformats.org/officeDocument/2006/relationships/chart" Target="../charts/chart4.xml"/><Relationship Id="rId5" Type="http://schemas.openxmlformats.org/officeDocument/2006/relationships/chart" Target="../charts/chart5.xml"/><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image" Target="../media/image1.png"/><Relationship Id="rId1" Type="http://schemas.microsoft.com/office/2007/relationships/media" Target="../media/media1.mov"/><Relationship Id="rId2" Type="http://schemas.openxmlformats.org/officeDocument/2006/relationships/video" Target="../media/media1.mov"/></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p:nvPr/>
        </p:nvGrpSpPr>
        <p:grpSpPr>
          <a:xfrm>
            <a:off x="2918380" y="2235200"/>
            <a:ext cx="3396343" cy="2387600"/>
            <a:chOff x="2790702" y="1692379"/>
            <a:chExt cx="3396343" cy="2387600"/>
          </a:xfrm>
        </p:grpSpPr>
        <p:sp>
          <p:nvSpPr>
            <p:cNvPr id="13" name="Rectangle 12"/>
            <p:cNvSpPr/>
            <p:nvPr/>
          </p:nvSpPr>
          <p:spPr>
            <a:xfrm>
              <a:off x="2790702" y="1692379"/>
              <a:ext cx="3396343" cy="2387600"/>
            </a:xfrm>
            <a:prstGeom prst="rect">
              <a:avLst/>
            </a:prstGeom>
            <a:solidFill>
              <a:schemeClr val="bg1"/>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p:nvGrpSpPr>
          <p:grpSpPr>
            <a:xfrm>
              <a:off x="3212276" y="1815189"/>
              <a:ext cx="2553194" cy="2194224"/>
              <a:chOff x="3695192" y="1245173"/>
              <a:chExt cx="2553194" cy="2194224"/>
            </a:xfrm>
          </p:grpSpPr>
          <p:sp>
            <p:nvSpPr>
              <p:cNvPr id="14" name="TextBox 13"/>
              <p:cNvSpPr txBox="1"/>
              <p:nvPr/>
            </p:nvSpPr>
            <p:spPr>
              <a:xfrm>
                <a:off x="3695192" y="2516067"/>
                <a:ext cx="2553194" cy="923330"/>
              </a:xfrm>
              <a:prstGeom prst="rect">
                <a:avLst/>
              </a:prstGeom>
              <a:noFill/>
            </p:spPr>
            <p:txBody>
              <a:bodyPr wrap="square" rtlCol="0">
                <a:spAutoFit/>
              </a:bodyPr>
              <a:lstStyle/>
              <a:p>
                <a:r>
                  <a:rPr lang="en-US" sz="5400" dirty="0" smtClean="0">
                    <a:solidFill>
                      <a:srgbClr val="0000FF"/>
                    </a:solidFill>
                    <a:latin typeface="Century Gothic" panose="020B0502020202020204" pitchFamily="34" charset="0"/>
                  </a:rPr>
                  <a:t>MATIC</a:t>
                </a:r>
                <a:endParaRPr lang="en-US" sz="5400" dirty="0">
                  <a:solidFill>
                    <a:srgbClr val="0000FF"/>
                  </a:solidFill>
                  <a:latin typeface="Century Gothic" panose="020B0502020202020204" pitchFamily="34" charset="0"/>
                </a:endParaRPr>
              </a:p>
            </p:txBody>
          </p:sp>
          <p:sp>
            <p:nvSpPr>
              <p:cNvPr id="15" name="TextBox 14"/>
              <p:cNvSpPr txBox="1"/>
              <p:nvPr/>
            </p:nvSpPr>
            <p:spPr>
              <a:xfrm>
                <a:off x="3778193" y="1245173"/>
                <a:ext cx="2387193" cy="1200329"/>
              </a:xfrm>
              <a:prstGeom prst="rect">
                <a:avLst/>
              </a:prstGeom>
              <a:noFill/>
            </p:spPr>
            <p:txBody>
              <a:bodyPr wrap="square" rtlCol="0">
                <a:spAutoFit/>
              </a:bodyPr>
              <a:lstStyle/>
              <a:p>
                <a:r>
                  <a:rPr lang="en-US" sz="7200" b="1" dirty="0" smtClean="0">
                    <a:solidFill>
                      <a:srgbClr val="FFC000"/>
                    </a:solidFill>
                    <a:latin typeface="Bradley Hand ITC" panose="03070402050302030203" pitchFamily="66" charset="0"/>
                  </a:rPr>
                  <a:t>Fillet</a:t>
                </a:r>
                <a:endParaRPr lang="en-US" sz="7200" b="1" dirty="0">
                  <a:solidFill>
                    <a:srgbClr val="FFC000"/>
                  </a:solidFill>
                  <a:latin typeface="Bradley Hand ITC" panose="03070402050302030203" pitchFamily="66" charset="0"/>
                </a:endParaRPr>
              </a:p>
            </p:txBody>
          </p:sp>
          <p:sp>
            <p:nvSpPr>
              <p:cNvPr id="16" name="Rectangle 15"/>
              <p:cNvSpPr/>
              <p:nvPr/>
            </p:nvSpPr>
            <p:spPr>
              <a:xfrm>
                <a:off x="4062625" y="2024189"/>
                <a:ext cx="1685031" cy="830997"/>
              </a:xfrm>
              <a:prstGeom prst="rect">
                <a:avLst/>
              </a:prstGeom>
            </p:spPr>
            <p:txBody>
              <a:bodyPr wrap="square">
                <a:spAutoFit/>
              </a:bodyPr>
              <a:lstStyle/>
              <a:p>
                <a:r>
                  <a:rPr lang="en-US" sz="4800" b="1" dirty="0" smtClean="0">
                    <a:solidFill>
                      <a:srgbClr val="FFC000"/>
                    </a:solidFill>
                    <a:latin typeface="Bradley Hand ITC" panose="03070402050302030203" pitchFamily="66" charset="0"/>
                  </a:rPr>
                  <a:t>-      -</a:t>
                </a:r>
                <a:endParaRPr lang="en-US" sz="4800" dirty="0"/>
              </a:p>
            </p:txBody>
          </p:sp>
          <p:grpSp>
            <p:nvGrpSpPr>
              <p:cNvPr id="17" name="Group 16"/>
              <p:cNvGrpSpPr>
                <a:grpSpLocks noChangeAspect="1"/>
              </p:cNvGrpSpPr>
              <p:nvPr/>
            </p:nvGrpSpPr>
            <p:grpSpPr>
              <a:xfrm>
                <a:off x="4514039" y="2161640"/>
                <a:ext cx="669619" cy="485612"/>
                <a:chOff x="4514041" y="2161640"/>
                <a:chExt cx="524008" cy="380014"/>
              </a:xfrm>
            </p:grpSpPr>
            <p:sp>
              <p:nvSpPr>
                <p:cNvPr id="10" name="Freeform 9"/>
                <p:cNvSpPr/>
                <p:nvPr/>
              </p:nvSpPr>
              <p:spPr>
                <a:xfrm rot="726706">
                  <a:off x="4514041" y="2285839"/>
                  <a:ext cx="410862" cy="255815"/>
                </a:xfrm>
                <a:custGeom>
                  <a:avLst/>
                  <a:gdLst>
                    <a:gd name="connsiteX0" fmla="*/ 46963 w 2244836"/>
                    <a:gd name="connsiteY0" fmla="*/ 631711 h 1107511"/>
                    <a:gd name="connsiteX1" fmla="*/ 37819 w 2244836"/>
                    <a:gd name="connsiteY1" fmla="*/ 256807 h 1107511"/>
                    <a:gd name="connsiteX2" fmla="*/ 458443 w 2244836"/>
                    <a:gd name="connsiteY2" fmla="*/ 576847 h 1107511"/>
                    <a:gd name="connsiteX3" fmla="*/ 988795 w 2244836"/>
                    <a:gd name="connsiteY3" fmla="*/ 119647 h 1107511"/>
                    <a:gd name="connsiteX4" fmla="*/ 1400275 w 2244836"/>
                    <a:gd name="connsiteY4" fmla="*/ 775 h 1107511"/>
                    <a:gd name="connsiteX5" fmla="*/ 1884907 w 2244836"/>
                    <a:gd name="connsiteY5" fmla="*/ 156223 h 1107511"/>
                    <a:gd name="connsiteX6" fmla="*/ 2241523 w 2244836"/>
                    <a:gd name="connsiteY6" fmla="*/ 421399 h 1107511"/>
                    <a:gd name="connsiteX7" fmla="*/ 1674595 w 2244836"/>
                    <a:gd name="connsiteY7" fmla="*/ 933463 h 1107511"/>
                    <a:gd name="connsiteX8" fmla="*/ 1052803 w 2244836"/>
                    <a:gd name="connsiteY8" fmla="*/ 933463 h 1107511"/>
                    <a:gd name="connsiteX9" fmla="*/ 485875 w 2244836"/>
                    <a:gd name="connsiteY9" fmla="*/ 741439 h 1107511"/>
                    <a:gd name="connsiteX10" fmla="*/ 275563 w 2244836"/>
                    <a:gd name="connsiteY10" fmla="*/ 1107199 h 1107511"/>
                    <a:gd name="connsiteX11" fmla="*/ 46963 w 2244836"/>
                    <a:gd name="connsiteY11" fmla="*/ 631711 h 110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4836" h="1107511">
                      <a:moveTo>
                        <a:pt x="46963" y="631711"/>
                      </a:moveTo>
                      <a:cubicBezTo>
                        <a:pt x="7339" y="489979"/>
                        <a:pt x="-30761" y="265951"/>
                        <a:pt x="37819" y="256807"/>
                      </a:cubicBezTo>
                      <a:cubicBezTo>
                        <a:pt x="106399" y="247663"/>
                        <a:pt x="299947" y="599707"/>
                        <a:pt x="458443" y="576847"/>
                      </a:cubicBezTo>
                      <a:cubicBezTo>
                        <a:pt x="616939" y="553987"/>
                        <a:pt x="831823" y="215659"/>
                        <a:pt x="988795" y="119647"/>
                      </a:cubicBezTo>
                      <a:cubicBezTo>
                        <a:pt x="1145767" y="23635"/>
                        <a:pt x="1250923" y="-5321"/>
                        <a:pt x="1400275" y="775"/>
                      </a:cubicBezTo>
                      <a:cubicBezTo>
                        <a:pt x="1549627" y="6871"/>
                        <a:pt x="1744699" y="86119"/>
                        <a:pt x="1884907" y="156223"/>
                      </a:cubicBezTo>
                      <a:cubicBezTo>
                        <a:pt x="2025115" y="226327"/>
                        <a:pt x="2276575" y="291859"/>
                        <a:pt x="2241523" y="421399"/>
                      </a:cubicBezTo>
                      <a:cubicBezTo>
                        <a:pt x="2206471" y="550939"/>
                        <a:pt x="1872715" y="848119"/>
                        <a:pt x="1674595" y="933463"/>
                      </a:cubicBezTo>
                      <a:cubicBezTo>
                        <a:pt x="1476475" y="1018807"/>
                        <a:pt x="1250923" y="965467"/>
                        <a:pt x="1052803" y="933463"/>
                      </a:cubicBezTo>
                      <a:cubicBezTo>
                        <a:pt x="854683" y="901459"/>
                        <a:pt x="615415" y="712483"/>
                        <a:pt x="485875" y="741439"/>
                      </a:cubicBezTo>
                      <a:cubicBezTo>
                        <a:pt x="356335" y="770395"/>
                        <a:pt x="344143" y="1119391"/>
                        <a:pt x="275563" y="1107199"/>
                      </a:cubicBezTo>
                      <a:cubicBezTo>
                        <a:pt x="206983" y="1095007"/>
                        <a:pt x="86587" y="773443"/>
                        <a:pt x="46963" y="631711"/>
                      </a:cubicBezTo>
                      <a:close/>
                    </a:path>
                  </a:pathLst>
                </a:custGeom>
                <a:solidFill>
                  <a:schemeClr val="bg1"/>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19050">
                      <a:solidFill>
                        <a:schemeClr val="tx1"/>
                      </a:solidFill>
                    </a:ln>
                  </a:endParaRPr>
                </a:p>
              </p:txBody>
            </p:sp>
            <p:sp>
              <p:nvSpPr>
                <p:cNvPr id="11" name="Oval 10"/>
                <p:cNvSpPr/>
                <p:nvPr/>
              </p:nvSpPr>
              <p:spPr>
                <a:xfrm>
                  <a:off x="4828902" y="2383175"/>
                  <a:ext cx="23430" cy="30572"/>
                </a:xfrm>
                <a:prstGeom prst="ellipse">
                  <a:avLst/>
                </a:prstGeom>
                <a:solidFill>
                  <a:srgbClr val="0000FF"/>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19050">
                      <a:solidFill>
                        <a:schemeClr val="tx1"/>
                      </a:solidFill>
                    </a:ln>
                  </a:endParaRPr>
                </a:p>
              </p:txBody>
            </p:sp>
            <p:sp>
              <p:nvSpPr>
                <p:cNvPr id="12" name="Arc 11"/>
                <p:cNvSpPr/>
                <p:nvPr/>
              </p:nvSpPr>
              <p:spPr>
                <a:xfrm rot="12826421">
                  <a:off x="4801876" y="2283932"/>
                  <a:ext cx="104851" cy="198486"/>
                </a:xfrm>
                <a:prstGeom prst="arc">
                  <a:avLst>
                    <a:gd name="adj1" fmla="val 16200000"/>
                    <a:gd name="adj2" fmla="val 113920"/>
                  </a:avLst>
                </a:prstGeom>
                <a:ln w="28575">
                  <a:solidFill>
                    <a:srgbClr val="0000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19050">
                      <a:solidFill>
                        <a:schemeClr val="tx1"/>
                      </a:solidFill>
                    </a:ln>
                  </a:endParaRPr>
                </a:p>
              </p:txBody>
            </p:sp>
            <p:sp>
              <p:nvSpPr>
                <p:cNvPr id="7" name="Oval 6"/>
                <p:cNvSpPr/>
                <p:nvPr/>
              </p:nvSpPr>
              <p:spPr>
                <a:xfrm>
                  <a:off x="4977219" y="2378586"/>
                  <a:ext cx="45719" cy="45719"/>
                </a:xfrm>
                <a:prstGeom prst="ellipse">
                  <a:avLst/>
                </a:prstGeom>
                <a:solidFill>
                  <a:schemeClr val="bg1"/>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a:spLocks noChangeAspect="1"/>
                </p:cNvSpPr>
                <p:nvPr/>
              </p:nvSpPr>
              <p:spPr>
                <a:xfrm>
                  <a:off x="4977218" y="2271536"/>
                  <a:ext cx="60831" cy="60831"/>
                </a:xfrm>
                <a:prstGeom prst="ellipse">
                  <a:avLst/>
                </a:prstGeom>
                <a:solidFill>
                  <a:schemeClr val="bg1"/>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a:spLocks noChangeAspect="1"/>
                </p:cNvSpPr>
                <p:nvPr/>
              </p:nvSpPr>
              <p:spPr>
                <a:xfrm>
                  <a:off x="4939246" y="2161640"/>
                  <a:ext cx="65089" cy="65089"/>
                </a:xfrm>
                <a:prstGeom prst="ellipse">
                  <a:avLst/>
                </a:prstGeom>
                <a:solidFill>
                  <a:schemeClr val="bg1"/>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
        <p:nvSpPr>
          <p:cNvPr id="21" name="TextBox 20"/>
          <p:cNvSpPr txBox="1"/>
          <p:nvPr/>
        </p:nvSpPr>
        <p:spPr>
          <a:xfrm>
            <a:off x="2814988" y="5274695"/>
            <a:ext cx="3603127" cy="1077218"/>
          </a:xfrm>
          <a:prstGeom prst="rect">
            <a:avLst/>
          </a:prstGeom>
          <a:noFill/>
        </p:spPr>
        <p:txBody>
          <a:bodyPr wrap="square" rtlCol="0">
            <a:spAutoFit/>
          </a:bodyPr>
          <a:lstStyle/>
          <a:p>
            <a:pPr algn="ctr"/>
            <a:r>
              <a:rPr lang="en-US" sz="3200" b="1" dirty="0" smtClean="0">
                <a:solidFill>
                  <a:srgbClr val="0000FF"/>
                </a:solidFill>
                <a:latin typeface="Bradley Hand ITC" panose="03070402050302030203" pitchFamily="66" charset="0"/>
              </a:rPr>
              <a:t>Eric King</a:t>
            </a:r>
          </a:p>
          <a:p>
            <a:pPr algn="ctr"/>
            <a:r>
              <a:rPr lang="en-US" sz="3200" b="1" dirty="0" smtClean="0">
                <a:solidFill>
                  <a:srgbClr val="0000FF"/>
                </a:solidFill>
                <a:latin typeface="Bradley Hand ITC" panose="03070402050302030203" pitchFamily="66" charset="0"/>
              </a:rPr>
              <a:t>Alejandra Valdivia</a:t>
            </a:r>
            <a:endParaRPr lang="en-US" sz="3200" b="1" dirty="0">
              <a:solidFill>
                <a:srgbClr val="0000FF"/>
              </a:solidFill>
              <a:latin typeface="Bradley Hand ITC" panose="03070402050302030203" pitchFamily="66" charset="0"/>
            </a:endParaRPr>
          </a:p>
        </p:txBody>
      </p:sp>
    </p:spTree>
    <p:extLst>
      <p:ext uri="{BB962C8B-B14F-4D97-AF65-F5344CB8AC3E}">
        <p14:creationId xmlns:p14="http://schemas.microsoft.com/office/powerpoint/2010/main" val="11524380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86958" y="1455059"/>
            <a:ext cx="2088292" cy="1446550"/>
          </a:xfrm>
          <a:prstGeom prst="rect">
            <a:avLst/>
          </a:prstGeom>
          <a:noFill/>
        </p:spPr>
        <p:txBody>
          <a:bodyPr wrap="square" rtlCol="0">
            <a:spAutoFit/>
          </a:bodyPr>
          <a:lstStyle/>
          <a:p>
            <a:pPr algn="ctr"/>
            <a:r>
              <a:rPr lang="en-US" sz="4800" b="1"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674</a:t>
            </a:r>
          </a:p>
          <a:p>
            <a:pPr algn="ctr"/>
            <a:r>
              <a:rPr lang="en-US" sz="2000" b="1"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Retail</a:t>
            </a:r>
          </a:p>
          <a:p>
            <a:pPr algn="ctr"/>
            <a:r>
              <a:rPr lang="en-US" sz="2000" b="1"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outlets</a:t>
            </a:r>
            <a:endPar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8" name="TextBox 7"/>
          <p:cNvSpPr txBox="1"/>
          <p:nvPr/>
        </p:nvSpPr>
        <p:spPr>
          <a:xfrm>
            <a:off x="4914913" y="1455059"/>
            <a:ext cx="2409567" cy="1138773"/>
          </a:xfrm>
          <a:prstGeom prst="rect">
            <a:avLst/>
          </a:prstGeom>
          <a:noFill/>
        </p:spPr>
        <p:txBody>
          <a:bodyPr wrap="square" rtlCol="0">
            <a:spAutoFit/>
          </a:bodyPr>
          <a:lstStyle/>
          <a:p>
            <a:pPr algn="ctr"/>
            <a:r>
              <a:rPr lang="en-US" sz="4800" b="1" dirty="0" smtClean="0">
                <a:ln w="12700" cmpd="sng">
                  <a:solidFill>
                    <a:schemeClr val="accent4"/>
                  </a:solidFill>
                  <a:prstDash val="solid"/>
                </a:ln>
                <a:solidFill>
                  <a:srgbClr val="00B0F0"/>
                </a:solidFill>
              </a:rPr>
              <a:t>21</a:t>
            </a:r>
          </a:p>
          <a:p>
            <a:pPr algn="ctr"/>
            <a:r>
              <a:rPr lang="en-US" sz="2000" b="1" dirty="0" smtClean="0">
                <a:ln w="12700" cmpd="sng">
                  <a:solidFill>
                    <a:schemeClr val="accent4"/>
                  </a:solidFill>
                  <a:prstDash val="solid"/>
                </a:ln>
                <a:solidFill>
                  <a:srgbClr val="00B0F0"/>
                </a:solidFill>
              </a:rPr>
              <a:t>States</a:t>
            </a:r>
            <a:endParaRPr lang="en-US" sz="2000" b="1" dirty="0">
              <a:ln w="12700" cmpd="sng">
                <a:solidFill>
                  <a:schemeClr val="accent4"/>
                </a:solidFill>
                <a:prstDash val="solid"/>
              </a:ln>
              <a:solidFill>
                <a:srgbClr val="00B0F0"/>
              </a:solidFill>
            </a:endParaRPr>
          </a:p>
        </p:txBody>
      </p:sp>
      <p:sp>
        <p:nvSpPr>
          <p:cNvPr id="9" name="Rectangle 8"/>
          <p:cNvSpPr/>
          <p:nvPr/>
        </p:nvSpPr>
        <p:spPr>
          <a:xfrm>
            <a:off x="2164472" y="1455059"/>
            <a:ext cx="1593706" cy="1446550"/>
          </a:xfrm>
          <a:prstGeom prst="rect">
            <a:avLst/>
          </a:prstGeom>
          <a:noFill/>
        </p:spPr>
        <p:txBody>
          <a:bodyPr wrap="none" lIns="91440" tIns="45720" rIns="91440" bIns="45720">
            <a:spAutoFit/>
          </a:bodyPr>
          <a:lstStyle/>
          <a:p>
            <a:pPr algn="ctr"/>
            <a:r>
              <a:rPr lang="en-US" sz="4800" b="1" cap="none" spc="0" dirty="0" smtClean="0">
                <a:ln w="22225">
                  <a:solidFill>
                    <a:schemeClr val="accent2"/>
                  </a:solidFill>
                  <a:prstDash val="solid"/>
                </a:ln>
                <a:solidFill>
                  <a:srgbClr val="FFC000"/>
                </a:solidFill>
                <a:effectLst/>
              </a:rPr>
              <a:t>1,215</a:t>
            </a:r>
          </a:p>
          <a:p>
            <a:pPr algn="ctr"/>
            <a:r>
              <a:rPr lang="en-US" sz="2000" b="1" dirty="0" smtClean="0">
                <a:ln w="22225">
                  <a:solidFill>
                    <a:schemeClr val="accent2"/>
                  </a:solidFill>
                  <a:prstDash val="solid"/>
                </a:ln>
                <a:solidFill>
                  <a:srgbClr val="FFC000"/>
                </a:solidFill>
              </a:rPr>
              <a:t>Seafood</a:t>
            </a:r>
          </a:p>
          <a:p>
            <a:pPr algn="ctr"/>
            <a:r>
              <a:rPr lang="en-US" sz="2000" b="1" cap="none" spc="0" dirty="0" smtClean="0">
                <a:ln w="22225">
                  <a:solidFill>
                    <a:schemeClr val="accent2"/>
                  </a:solidFill>
                  <a:prstDash val="solid"/>
                </a:ln>
                <a:solidFill>
                  <a:srgbClr val="FFC000"/>
                </a:solidFill>
                <a:effectLst/>
              </a:rPr>
              <a:t>Samples</a:t>
            </a:r>
          </a:p>
        </p:txBody>
      </p:sp>
      <p:sp>
        <p:nvSpPr>
          <p:cNvPr id="11" name="Rectangle 10"/>
          <p:cNvSpPr/>
          <p:nvPr/>
        </p:nvSpPr>
        <p:spPr>
          <a:xfrm>
            <a:off x="1981887" y="3074093"/>
            <a:ext cx="5181226" cy="1015663"/>
          </a:xfrm>
          <a:prstGeom prst="rect">
            <a:avLst/>
          </a:prstGeom>
          <a:noFill/>
        </p:spPr>
        <p:txBody>
          <a:bodyPr wrap="none" lIns="91440" tIns="45720" rIns="91440" bIns="45720">
            <a:spAutoFit/>
          </a:bodyPr>
          <a:lstStyle/>
          <a:p>
            <a:pPr algn="ctr"/>
            <a:r>
              <a:rPr lang="en-US" sz="6000" b="1" dirty="0" smtClean="0">
                <a:ln w="22225">
                  <a:solidFill>
                    <a:srgbClr val="00B0F0"/>
                  </a:solidFill>
                  <a:prstDash val="solid"/>
                </a:ln>
                <a:solidFill>
                  <a:srgbClr val="0000FF"/>
                </a:solidFill>
              </a:rPr>
              <a:t>33% mislabeled</a:t>
            </a:r>
            <a:endParaRPr lang="en-US" sz="6000" b="1" dirty="0">
              <a:ln w="22225">
                <a:solidFill>
                  <a:srgbClr val="00B0F0"/>
                </a:solidFill>
                <a:prstDash val="solid"/>
              </a:ln>
              <a:solidFill>
                <a:srgbClr val="0000FF"/>
              </a:solidFill>
            </a:endParaRPr>
          </a:p>
        </p:txBody>
      </p:sp>
      <p:sp>
        <p:nvSpPr>
          <p:cNvPr id="22" name="Title 21"/>
          <p:cNvSpPr>
            <a:spLocks noGrp="1"/>
          </p:cNvSpPr>
          <p:nvPr>
            <p:ph type="title"/>
          </p:nvPr>
        </p:nvSpPr>
        <p:spPr>
          <a:xfrm>
            <a:off x="585053" y="64074"/>
            <a:ext cx="7886700" cy="1325563"/>
          </a:xfrm>
        </p:spPr>
        <p:txBody>
          <a:bodyPr/>
          <a:lstStyle/>
          <a:p>
            <a:r>
              <a:rPr lang="en-US" dirty="0" smtClean="0"/>
              <a:t>The Problem:</a:t>
            </a:r>
            <a:endParaRPr lang="en-US" dirty="0"/>
          </a:p>
        </p:txBody>
      </p:sp>
      <p:sp>
        <p:nvSpPr>
          <p:cNvPr id="44" name="TextBox 43"/>
          <p:cNvSpPr txBox="1"/>
          <p:nvPr/>
        </p:nvSpPr>
        <p:spPr>
          <a:xfrm>
            <a:off x="5806110" y="6365174"/>
            <a:ext cx="3442720" cy="369332"/>
          </a:xfrm>
          <a:prstGeom prst="rect">
            <a:avLst/>
          </a:prstGeom>
          <a:noFill/>
        </p:spPr>
        <p:txBody>
          <a:bodyPr wrap="square" rtlCol="0">
            <a:spAutoFit/>
          </a:bodyPr>
          <a:lstStyle/>
          <a:p>
            <a:r>
              <a:rPr lang="en-US" dirty="0" smtClean="0"/>
              <a:t>Data from Oceana 2010-2012</a:t>
            </a:r>
            <a:endParaRPr lang="en-US" dirty="0"/>
          </a:p>
        </p:txBody>
      </p:sp>
      <p:graphicFrame>
        <p:nvGraphicFramePr>
          <p:cNvPr id="45" name="Chart 44"/>
          <p:cNvGraphicFramePr/>
          <p:nvPr>
            <p:extLst>
              <p:ext uri="{D42A27DB-BD31-4B8C-83A1-F6EECF244321}">
                <p14:modId xmlns:p14="http://schemas.microsoft.com/office/powerpoint/2010/main" val="141179874"/>
              </p:ext>
            </p:extLst>
          </p:nvPr>
        </p:nvGraphicFramePr>
        <p:xfrm>
          <a:off x="2176347" y="4063061"/>
          <a:ext cx="2158337" cy="20233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6" name="Chart 45"/>
          <p:cNvGraphicFramePr/>
          <p:nvPr>
            <p:extLst>
              <p:ext uri="{D42A27DB-BD31-4B8C-83A1-F6EECF244321}">
                <p14:modId xmlns:p14="http://schemas.microsoft.com/office/powerpoint/2010/main" val="2592806745"/>
              </p:ext>
            </p:extLst>
          </p:nvPr>
        </p:nvGraphicFramePr>
        <p:xfrm>
          <a:off x="5225143" y="4063061"/>
          <a:ext cx="1918232" cy="1923638"/>
        </p:xfrm>
        <a:graphic>
          <a:graphicData uri="http://schemas.openxmlformats.org/drawingml/2006/chart">
            <c:chart xmlns:c="http://schemas.openxmlformats.org/drawingml/2006/chart" xmlns:r="http://schemas.openxmlformats.org/officeDocument/2006/relationships" r:id="rId4"/>
          </a:graphicData>
        </a:graphic>
      </p:graphicFrame>
      <p:cxnSp>
        <p:nvCxnSpPr>
          <p:cNvPr id="48" name="Straight Connector 47"/>
          <p:cNvCxnSpPr/>
          <p:nvPr/>
        </p:nvCxnSpPr>
        <p:spPr>
          <a:xfrm>
            <a:off x="573178" y="1059365"/>
            <a:ext cx="3060671"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584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Graphic spid="45" grpId="0">
        <p:bldAsOne/>
      </p:bldGraphic>
      <p:bldGraphic spid="46"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3178" y="72016"/>
            <a:ext cx="7886700" cy="1325563"/>
          </a:xfrm>
        </p:spPr>
        <p:txBody>
          <a:bodyPr/>
          <a:lstStyle/>
          <a:p>
            <a:r>
              <a:rPr lang="en-US" dirty="0" smtClean="0"/>
              <a:t>The Problem:</a:t>
            </a:r>
            <a:endParaRPr lang="en-US" dirty="0"/>
          </a:p>
        </p:txBody>
      </p:sp>
      <p:sp>
        <p:nvSpPr>
          <p:cNvPr id="3" name="TextBox 2"/>
          <p:cNvSpPr txBox="1"/>
          <p:nvPr/>
        </p:nvSpPr>
        <p:spPr>
          <a:xfrm>
            <a:off x="831276" y="3787328"/>
            <a:ext cx="1662542" cy="461665"/>
          </a:xfrm>
          <a:prstGeom prst="rect">
            <a:avLst/>
          </a:prstGeom>
          <a:solidFill>
            <a:srgbClr val="00B0F0"/>
          </a:solidFill>
        </p:spPr>
        <p:txBody>
          <a:bodyPr wrap="square" rtlCol="0">
            <a:spAutoFit/>
          </a:bodyPr>
          <a:lstStyle/>
          <a:p>
            <a:r>
              <a:rPr lang="en-US" sz="2400" dirty="0" smtClean="0"/>
              <a:t>Consumers</a:t>
            </a:r>
            <a:endParaRPr lang="en-US" sz="2400" dirty="0"/>
          </a:p>
        </p:txBody>
      </p:sp>
      <p:sp>
        <p:nvSpPr>
          <p:cNvPr id="4" name="TextBox 3"/>
          <p:cNvSpPr txBox="1"/>
          <p:nvPr/>
        </p:nvSpPr>
        <p:spPr>
          <a:xfrm>
            <a:off x="2838204" y="3510329"/>
            <a:ext cx="2124449" cy="1200329"/>
          </a:xfrm>
          <a:prstGeom prst="rect">
            <a:avLst/>
          </a:prstGeom>
          <a:solidFill>
            <a:srgbClr val="00B0F0"/>
          </a:solidFill>
        </p:spPr>
        <p:txBody>
          <a:bodyPr wrap="square" rtlCol="0">
            <a:spAutoFit/>
          </a:bodyPr>
          <a:lstStyle/>
          <a:p>
            <a:pPr algn="ctr"/>
            <a:r>
              <a:rPr lang="en-US" sz="2400" dirty="0" smtClean="0"/>
              <a:t>Distributors</a:t>
            </a:r>
          </a:p>
          <a:p>
            <a:pPr algn="ctr"/>
            <a:r>
              <a:rPr lang="en-US" sz="2400" dirty="0" smtClean="0"/>
              <a:t>Retailers</a:t>
            </a:r>
          </a:p>
          <a:p>
            <a:pPr algn="ctr"/>
            <a:r>
              <a:rPr lang="en-US" sz="2400" dirty="0" smtClean="0"/>
              <a:t>Restaurants</a:t>
            </a:r>
            <a:endParaRPr lang="en-US" sz="2400" dirty="0"/>
          </a:p>
        </p:txBody>
      </p:sp>
      <p:cxnSp>
        <p:nvCxnSpPr>
          <p:cNvPr id="7" name="Straight Connector 6"/>
          <p:cNvCxnSpPr/>
          <p:nvPr/>
        </p:nvCxnSpPr>
        <p:spPr>
          <a:xfrm flipV="1">
            <a:off x="807524" y="4887869"/>
            <a:ext cx="4155129" cy="11876"/>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214573" y="4888329"/>
            <a:ext cx="2935035" cy="8907"/>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201394" y="3648829"/>
            <a:ext cx="2948214" cy="830997"/>
          </a:xfrm>
          <a:prstGeom prst="rect">
            <a:avLst/>
          </a:prstGeom>
          <a:solidFill>
            <a:srgbClr val="FFC000"/>
          </a:solidFill>
        </p:spPr>
        <p:txBody>
          <a:bodyPr wrap="square" rtlCol="0">
            <a:spAutoFit/>
          </a:bodyPr>
          <a:lstStyle/>
          <a:p>
            <a:pPr algn="ctr"/>
            <a:r>
              <a:rPr lang="en-US" sz="2400" dirty="0" smtClean="0"/>
              <a:t>Governmental</a:t>
            </a:r>
          </a:p>
          <a:p>
            <a:pPr algn="ctr"/>
            <a:r>
              <a:rPr lang="en-US" sz="2400" dirty="0" smtClean="0"/>
              <a:t>Oversight</a:t>
            </a:r>
            <a:endParaRPr lang="en-US" sz="2400" dirty="0"/>
          </a:p>
        </p:txBody>
      </p:sp>
      <p:sp>
        <p:nvSpPr>
          <p:cNvPr id="12" name="TextBox 11"/>
          <p:cNvSpPr txBox="1"/>
          <p:nvPr/>
        </p:nvSpPr>
        <p:spPr>
          <a:xfrm>
            <a:off x="831276" y="5071381"/>
            <a:ext cx="4176637" cy="461665"/>
          </a:xfrm>
          <a:prstGeom prst="rect">
            <a:avLst/>
          </a:prstGeom>
          <a:noFill/>
        </p:spPr>
        <p:txBody>
          <a:bodyPr wrap="square" rtlCol="0">
            <a:spAutoFit/>
          </a:bodyPr>
          <a:lstStyle/>
          <a:p>
            <a:pPr algn="ctr"/>
            <a:r>
              <a:rPr lang="en-US" sz="2400" dirty="0" smtClean="0"/>
              <a:t>IDENTIFICATION</a:t>
            </a:r>
            <a:endParaRPr lang="en-US" sz="2400" dirty="0"/>
          </a:p>
        </p:txBody>
      </p:sp>
      <p:sp>
        <p:nvSpPr>
          <p:cNvPr id="13" name="TextBox 12"/>
          <p:cNvSpPr txBox="1"/>
          <p:nvPr/>
        </p:nvSpPr>
        <p:spPr>
          <a:xfrm>
            <a:off x="5118264" y="5101627"/>
            <a:ext cx="3237255" cy="461665"/>
          </a:xfrm>
          <a:prstGeom prst="rect">
            <a:avLst/>
          </a:prstGeom>
          <a:noFill/>
        </p:spPr>
        <p:txBody>
          <a:bodyPr wrap="square" rtlCol="0">
            <a:spAutoFit/>
          </a:bodyPr>
          <a:lstStyle/>
          <a:p>
            <a:pPr algn="ctr"/>
            <a:r>
              <a:rPr lang="en-US" sz="2400" dirty="0" smtClean="0"/>
              <a:t> INSPECTION</a:t>
            </a:r>
            <a:endParaRPr lang="en-US" sz="2400" dirty="0"/>
          </a:p>
        </p:txBody>
      </p:sp>
      <p:sp>
        <p:nvSpPr>
          <p:cNvPr id="14" name="Rectangle 13"/>
          <p:cNvSpPr/>
          <p:nvPr/>
        </p:nvSpPr>
        <p:spPr>
          <a:xfrm>
            <a:off x="628650" y="1708480"/>
            <a:ext cx="7363444" cy="1200329"/>
          </a:xfrm>
          <a:prstGeom prst="rect">
            <a:avLst/>
          </a:prstGeom>
        </p:spPr>
        <p:txBody>
          <a:bodyPr wrap="square">
            <a:spAutoFit/>
          </a:bodyPr>
          <a:lstStyle/>
          <a:p>
            <a:pPr algn="ctr"/>
            <a:r>
              <a:rPr lang="en-US" sz="2400" dirty="0"/>
              <a:t>O</a:t>
            </a:r>
            <a:r>
              <a:rPr lang="en-US" sz="2400" dirty="0" smtClean="0"/>
              <a:t>bligatory labeling regulations </a:t>
            </a:r>
            <a:r>
              <a:rPr lang="en-US" sz="2400" dirty="0"/>
              <a:t>exist but the implementation fails since </a:t>
            </a:r>
            <a:r>
              <a:rPr lang="en-US" sz="2400" b="1" dirty="0"/>
              <a:t>there is not </a:t>
            </a:r>
            <a:r>
              <a:rPr lang="en-US" sz="2400" dirty="0"/>
              <a:t>technical capacity to identify </a:t>
            </a:r>
            <a:r>
              <a:rPr lang="en-US" sz="2400" dirty="0" smtClean="0"/>
              <a:t>fish after it is cut.</a:t>
            </a:r>
            <a:endParaRPr lang="en-US" sz="2400" dirty="0"/>
          </a:p>
        </p:txBody>
      </p:sp>
      <p:cxnSp>
        <p:nvCxnSpPr>
          <p:cNvPr id="19" name="Straight Connector 18"/>
          <p:cNvCxnSpPr/>
          <p:nvPr/>
        </p:nvCxnSpPr>
        <p:spPr>
          <a:xfrm>
            <a:off x="573178" y="1059365"/>
            <a:ext cx="3060671"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9365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2638" y="84609"/>
            <a:ext cx="7886700" cy="1325563"/>
          </a:xfrm>
        </p:spPr>
        <p:txBody>
          <a:bodyPr/>
          <a:lstStyle/>
          <a:p>
            <a:r>
              <a:rPr lang="en-US" dirty="0" smtClean="0"/>
              <a:t>Relevance:</a:t>
            </a:r>
            <a:endParaRPr lang="en-US" dirty="0"/>
          </a:p>
        </p:txBody>
      </p:sp>
      <p:grpSp>
        <p:nvGrpSpPr>
          <p:cNvPr id="94" name="Group 93"/>
          <p:cNvGrpSpPr/>
          <p:nvPr/>
        </p:nvGrpSpPr>
        <p:grpSpPr>
          <a:xfrm>
            <a:off x="3351557" y="1874601"/>
            <a:ext cx="1806295" cy="1099457"/>
            <a:chOff x="3351557" y="1874601"/>
            <a:chExt cx="1806295" cy="1099457"/>
          </a:xfrm>
        </p:grpSpPr>
        <p:sp>
          <p:nvSpPr>
            <p:cNvPr id="3" name="Right Arrow 2"/>
            <p:cNvSpPr/>
            <p:nvPr/>
          </p:nvSpPr>
          <p:spPr>
            <a:xfrm>
              <a:off x="3351557" y="1874601"/>
              <a:ext cx="1806295" cy="1099457"/>
            </a:xfrm>
            <a:prstGeom prst="righ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3645471" y="1989652"/>
              <a:ext cx="892629" cy="923330"/>
              <a:chOff x="1677962" y="3967190"/>
              <a:chExt cx="892629" cy="923330"/>
            </a:xfrm>
          </p:grpSpPr>
          <p:sp>
            <p:nvSpPr>
              <p:cNvPr id="5" name="Oval 4"/>
              <p:cNvSpPr/>
              <p:nvPr/>
            </p:nvSpPr>
            <p:spPr>
              <a:xfrm>
                <a:off x="1677962" y="3972021"/>
                <a:ext cx="892629" cy="913668"/>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1797789" y="3967190"/>
                <a:ext cx="652974" cy="923330"/>
              </a:xfrm>
              <a:prstGeom prst="rect">
                <a:avLst/>
              </a:prstGeom>
              <a:noFill/>
            </p:spPr>
            <p:txBody>
              <a:bodyPr wrap="square" rtlCol="0">
                <a:spAutoFit/>
              </a:bodyPr>
              <a:lstStyle/>
              <a:p>
                <a:pPr algn="ctr"/>
                <a:r>
                  <a:rPr lang="en-US" sz="5400" dirty="0" smtClean="0">
                    <a:solidFill>
                      <a:srgbClr val="FF0000"/>
                    </a:solidFill>
                    <a:latin typeface="Bodoni MT" panose="02070603080606020203" pitchFamily="18" charset="0"/>
                  </a:rPr>
                  <a:t>$</a:t>
                </a:r>
                <a:endParaRPr lang="en-US" sz="5400" dirty="0">
                  <a:solidFill>
                    <a:srgbClr val="FF0000"/>
                  </a:solidFill>
                  <a:latin typeface="Bodoni MT" panose="02070603080606020203" pitchFamily="18" charset="0"/>
                </a:endParaRPr>
              </a:p>
            </p:txBody>
          </p:sp>
        </p:grpSp>
      </p:grpSp>
      <p:sp>
        <p:nvSpPr>
          <p:cNvPr id="7" name="TextBox 6"/>
          <p:cNvSpPr txBox="1"/>
          <p:nvPr/>
        </p:nvSpPr>
        <p:spPr>
          <a:xfrm>
            <a:off x="2226497" y="2109587"/>
            <a:ext cx="5179707" cy="523220"/>
          </a:xfrm>
          <a:prstGeom prst="rect">
            <a:avLst/>
          </a:prstGeom>
          <a:noFill/>
        </p:spPr>
        <p:txBody>
          <a:bodyPr wrap="square" rtlCol="0">
            <a:spAutoFit/>
          </a:bodyPr>
          <a:lstStyle/>
          <a:p>
            <a:r>
              <a:rPr lang="en-US" sz="2800" dirty="0" smtClean="0"/>
              <a:t>Tilapia                         Red Snapper</a:t>
            </a:r>
            <a:endParaRPr lang="en-US" sz="2800" dirty="0"/>
          </a:p>
        </p:txBody>
      </p:sp>
      <p:sp>
        <p:nvSpPr>
          <p:cNvPr id="9" name="TextBox 8"/>
          <p:cNvSpPr txBox="1"/>
          <p:nvPr/>
        </p:nvSpPr>
        <p:spPr>
          <a:xfrm>
            <a:off x="2059841" y="3643409"/>
            <a:ext cx="4966155" cy="523220"/>
          </a:xfrm>
          <a:prstGeom prst="rect">
            <a:avLst/>
          </a:prstGeom>
          <a:noFill/>
        </p:spPr>
        <p:txBody>
          <a:bodyPr wrap="square" rtlCol="0">
            <a:spAutoFit/>
          </a:bodyPr>
          <a:lstStyle/>
          <a:p>
            <a:r>
              <a:rPr lang="en-US" sz="2800" dirty="0" smtClean="0"/>
              <a:t>Escolar                          White Tuna</a:t>
            </a:r>
            <a:endParaRPr lang="en-US" sz="2800" dirty="0"/>
          </a:p>
        </p:txBody>
      </p:sp>
      <p:grpSp>
        <p:nvGrpSpPr>
          <p:cNvPr id="95" name="Group 94"/>
          <p:cNvGrpSpPr/>
          <p:nvPr/>
        </p:nvGrpSpPr>
        <p:grpSpPr>
          <a:xfrm>
            <a:off x="3351557" y="3355291"/>
            <a:ext cx="1806295" cy="1099457"/>
            <a:chOff x="3351557" y="3355291"/>
            <a:chExt cx="1806295" cy="1099457"/>
          </a:xfrm>
        </p:grpSpPr>
        <p:sp>
          <p:nvSpPr>
            <p:cNvPr id="8" name="Right Arrow 7"/>
            <p:cNvSpPr/>
            <p:nvPr/>
          </p:nvSpPr>
          <p:spPr>
            <a:xfrm>
              <a:off x="3351557" y="3355291"/>
              <a:ext cx="1806295" cy="1099457"/>
            </a:xfrm>
            <a:prstGeom prst="righ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3650290" y="3426038"/>
              <a:ext cx="892629" cy="913668"/>
              <a:chOff x="5969269" y="4037928"/>
              <a:chExt cx="892629" cy="913668"/>
            </a:xfrm>
          </p:grpSpPr>
          <p:sp>
            <p:nvSpPr>
              <p:cNvPr id="11" name="Oval 10"/>
              <p:cNvSpPr/>
              <p:nvPr/>
            </p:nvSpPr>
            <p:spPr>
              <a:xfrm>
                <a:off x="5969269" y="4037928"/>
                <a:ext cx="892629" cy="913668"/>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lus 11"/>
              <p:cNvSpPr/>
              <p:nvPr/>
            </p:nvSpPr>
            <p:spPr>
              <a:xfrm>
                <a:off x="6040026" y="4090557"/>
                <a:ext cx="751115" cy="808410"/>
              </a:xfrm>
              <a:prstGeom prst="mathPl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96" name="Group 95"/>
          <p:cNvGrpSpPr/>
          <p:nvPr/>
        </p:nvGrpSpPr>
        <p:grpSpPr>
          <a:xfrm>
            <a:off x="3346738" y="4701757"/>
            <a:ext cx="1806295" cy="1590669"/>
            <a:chOff x="3346738" y="4701757"/>
            <a:chExt cx="1806295" cy="1590669"/>
          </a:xfrm>
        </p:grpSpPr>
        <p:sp>
          <p:nvSpPr>
            <p:cNvPr id="88" name="Right Arrow 87"/>
            <p:cNvSpPr/>
            <p:nvPr/>
          </p:nvSpPr>
          <p:spPr>
            <a:xfrm>
              <a:off x="3346738" y="4810939"/>
              <a:ext cx="1806295" cy="1099457"/>
            </a:xfrm>
            <a:prstGeom prst="righ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7" name="Group 86"/>
            <p:cNvGrpSpPr/>
            <p:nvPr/>
          </p:nvGrpSpPr>
          <p:grpSpPr>
            <a:xfrm>
              <a:off x="3353555" y="4701757"/>
              <a:ext cx="1476460" cy="1590669"/>
              <a:chOff x="6755012" y="4127182"/>
              <a:chExt cx="1476460" cy="1590669"/>
            </a:xfrm>
          </p:grpSpPr>
          <p:sp>
            <p:nvSpPr>
              <p:cNvPr id="31" name="Oval 30"/>
              <p:cNvSpPr/>
              <p:nvPr/>
            </p:nvSpPr>
            <p:spPr>
              <a:xfrm>
                <a:off x="7034503" y="4414159"/>
                <a:ext cx="892629" cy="913668"/>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8" name="Group 77"/>
              <p:cNvGrpSpPr/>
              <p:nvPr/>
            </p:nvGrpSpPr>
            <p:grpSpPr>
              <a:xfrm>
                <a:off x="6755012" y="4127182"/>
                <a:ext cx="1476460" cy="1590669"/>
                <a:chOff x="6762465" y="4127182"/>
                <a:chExt cx="1476460" cy="1590669"/>
              </a:xfrm>
            </p:grpSpPr>
            <p:sp>
              <p:nvSpPr>
                <p:cNvPr id="32" name="Oval 31"/>
                <p:cNvSpPr>
                  <a:spLocks noChangeAspect="1"/>
                </p:cNvSpPr>
                <p:nvPr/>
              </p:nvSpPr>
              <p:spPr>
                <a:xfrm>
                  <a:off x="7152571" y="4529679"/>
                  <a:ext cx="665730" cy="681417"/>
                </a:xfrm>
                <a:prstGeom prst="ellipse">
                  <a:avLst/>
                </a:prstGeom>
                <a:solidFill>
                  <a:schemeClr val="bg1"/>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c 32"/>
                <p:cNvSpPr/>
                <p:nvPr/>
              </p:nvSpPr>
              <p:spPr>
                <a:xfrm rot="2789823">
                  <a:off x="6762465" y="4411308"/>
                  <a:ext cx="914400" cy="914400"/>
                </a:xfrm>
                <a:prstGeom prst="arc">
                  <a:avLst>
                    <a:gd name="adj1" fmla="val 15979027"/>
                    <a:gd name="adj2" fmla="val 101546"/>
                  </a:avLst>
                </a:prstGeom>
                <a:ln w="31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Arc 33"/>
                <p:cNvSpPr/>
                <p:nvPr/>
              </p:nvSpPr>
              <p:spPr>
                <a:xfrm rot="18810177" flipH="1">
                  <a:off x="7324525" y="4421969"/>
                  <a:ext cx="914400" cy="914400"/>
                </a:xfrm>
                <a:prstGeom prst="arc">
                  <a:avLst>
                    <a:gd name="adj1" fmla="val 15839266"/>
                    <a:gd name="adj2" fmla="val 21543715"/>
                  </a:avLst>
                </a:prstGeom>
                <a:ln w="31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Arc 34"/>
                <p:cNvSpPr/>
                <p:nvPr/>
              </p:nvSpPr>
              <p:spPr>
                <a:xfrm rot="13410177" flipH="1">
                  <a:off x="7071276" y="4127182"/>
                  <a:ext cx="770328" cy="665561"/>
                </a:xfrm>
                <a:prstGeom prst="arc">
                  <a:avLst>
                    <a:gd name="adj1" fmla="val 15901277"/>
                    <a:gd name="adj2" fmla="val 457201"/>
                  </a:avLst>
                </a:prstGeom>
                <a:ln w="31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Arc 35"/>
                <p:cNvSpPr/>
                <p:nvPr/>
              </p:nvSpPr>
              <p:spPr>
                <a:xfrm rot="8189823" flipH="1" flipV="1">
                  <a:off x="7055392" y="4976634"/>
                  <a:ext cx="829526" cy="741217"/>
                </a:xfrm>
                <a:prstGeom prst="arc">
                  <a:avLst>
                    <a:gd name="adj1" fmla="val 16218279"/>
                    <a:gd name="adj2" fmla="val 21495336"/>
                  </a:avLst>
                </a:prstGeom>
                <a:ln w="31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9" name="Group 78"/>
              <p:cNvGrpSpPr/>
              <p:nvPr/>
            </p:nvGrpSpPr>
            <p:grpSpPr>
              <a:xfrm>
                <a:off x="7143350" y="4409780"/>
                <a:ext cx="702317" cy="1029041"/>
                <a:chOff x="6971738" y="5502336"/>
                <a:chExt cx="702317" cy="1029041"/>
              </a:xfrm>
            </p:grpSpPr>
            <p:sp>
              <p:nvSpPr>
                <p:cNvPr id="80" name="Arc 79"/>
                <p:cNvSpPr>
                  <a:spLocks noChangeAspect="1"/>
                </p:cNvSpPr>
                <p:nvPr/>
              </p:nvSpPr>
              <p:spPr>
                <a:xfrm rot="13410177" flipH="1">
                  <a:off x="6979730" y="5502336"/>
                  <a:ext cx="652198" cy="563495"/>
                </a:xfrm>
                <a:prstGeom prst="arc">
                  <a:avLst>
                    <a:gd name="adj1" fmla="val 14590588"/>
                    <a:gd name="adj2" fmla="val 457201"/>
                  </a:avLst>
                </a:prstGeom>
                <a:ln w="254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Arc 80"/>
                <p:cNvSpPr>
                  <a:spLocks noChangeAspect="1"/>
                </p:cNvSpPr>
                <p:nvPr/>
              </p:nvSpPr>
              <p:spPr>
                <a:xfrm rot="8189823" flipH="1" flipV="1">
                  <a:off x="6971738" y="5903826"/>
                  <a:ext cx="702317" cy="627551"/>
                </a:xfrm>
                <a:prstGeom prst="arc">
                  <a:avLst>
                    <a:gd name="adj1" fmla="val 14830455"/>
                    <a:gd name="adj2" fmla="val 52274"/>
                  </a:avLst>
                </a:prstGeom>
                <a:ln w="254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2" name="Oval 81"/>
                <p:cNvSpPr>
                  <a:spLocks noChangeAspect="1"/>
                </p:cNvSpPr>
                <p:nvPr/>
              </p:nvSpPr>
              <p:spPr>
                <a:xfrm>
                  <a:off x="7463895" y="5951054"/>
                  <a:ext cx="16620" cy="1662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7382284" y="5918752"/>
                  <a:ext cx="42248" cy="99624"/>
                </a:xfrm>
                <a:custGeom>
                  <a:avLst/>
                  <a:gdLst>
                    <a:gd name="connsiteX0" fmla="*/ 32309 w 42248"/>
                    <a:gd name="connsiteY0" fmla="*/ 0 h 99624"/>
                    <a:gd name="connsiteX1" fmla="*/ 7 w 42248"/>
                    <a:gd name="connsiteY1" fmla="*/ 49696 h 99624"/>
                    <a:gd name="connsiteX2" fmla="*/ 34794 w 42248"/>
                    <a:gd name="connsiteY2" fmla="*/ 94422 h 99624"/>
                    <a:gd name="connsiteX3" fmla="*/ 42248 w 42248"/>
                    <a:gd name="connsiteY3" fmla="*/ 96907 h 99624"/>
                  </a:gdLst>
                  <a:ahLst/>
                  <a:cxnLst>
                    <a:cxn ang="0">
                      <a:pos x="connsiteX0" y="connsiteY0"/>
                    </a:cxn>
                    <a:cxn ang="0">
                      <a:pos x="connsiteX1" y="connsiteY1"/>
                    </a:cxn>
                    <a:cxn ang="0">
                      <a:pos x="connsiteX2" y="connsiteY2"/>
                    </a:cxn>
                    <a:cxn ang="0">
                      <a:pos x="connsiteX3" y="connsiteY3"/>
                    </a:cxn>
                  </a:cxnLst>
                  <a:rect l="l" t="t" r="r" b="b"/>
                  <a:pathLst>
                    <a:path w="42248" h="99624">
                      <a:moveTo>
                        <a:pt x="32309" y="0"/>
                      </a:moveTo>
                      <a:cubicBezTo>
                        <a:pt x="15951" y="16979"/>
                        <a:pt x="-407" y="33959"/>
                        <a:pt x="7" y="49696"/>
                      </a:cubicBezTo>
                      <a:cubicBezTo>
                        <a:pt x="421" y="65433"/>
                        <a:pt x="27754" y="86554"/>
                        <a:pt x="34794" y="94422"/>
                      </a:cubicBezTo>
                      <a:cubicBezTo>
                        <a:pt x="41834" y="102290"/>
                        <a:pt x="42041" y="99598"/>
                        <a:pt x="42248" y="96907"/>
                      </a:cubicBezTo>
                    </a:path>
                  </a:pathLst>
                </a:cu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97" name="Group 96"/>
          <p:cNvGrpSpPr/>
          <p:nvPr/>
        </p:nvGrpSpPr>
        <p:grpSpPr>
          <a:xfrm>
            <a:off x="1528147" y="4883613"/>
            <a:ext cx="5646422" cy="954107"/>
            <a:chOff x="1528147" y="4883613"/>
            <a:chExt cx="5646422" cy="954107"/>
          </a:xfrm>
        </p:grpSpPr>
        <p:sp>
          <p:nvSpPr>
            <p:cNvPr id="89" name="TextBox 88"/>
            <p:cNvSpPr txBox="1"/>
            <p:nvPr/>
          </p:nvSpPr>
          <p:spPr>
            <a:xfrm>
              <a:off x="1528147" y="4883613"/>
              <a:ext cx="1829202" cy="954107"/>
            </a:xfrm>
            <a:prstGeom prst="rect">
              <a:avLst/>
            </a:prstGeom>
            <a:noFill/>
          </p:spPr>
          <p:txBody>
            <a:bodyPr wrap="square" rtlCol="0">
              <a:spAutoFit/>
            </a:bodyPr>
            <a:lstStyle/>
            <a:p>
              <a:r>
                <a:rPr lang="en-US" sz="2800" dirty="0" smtClean="0"/>
                <a:t>Vulnerable</a:t>
              </a:r>
            </a:p>
            <a:p>
              <a:r>
                <a:rPr lang="en-US" sz="2800" dirty="0" smtClean="0"/>
                <a:t>  Species</a:t>
              </a:r>
              <a:endParaRPr lang="en-US" sz="2800" dirty="0"/>
            </a:p>
          </p:txBody>
        </p:sp>
        <p:sp>
          <p:nvSpPr>
            <p:cNvPr id="91" name="TextBox 90"/>
            <p:cNvSpPr txBox="1"/>
            <p:nvPr/>
          </p:nvSpPr>
          <p:spPr>
            <a:xfrm>
              <a:off x="5345367" y="4988734"/>
              <a:ext cx="1829202" cy="523220"/>
            </a:xfrm>
            <a:prstGeom prst="rect">
              <a:avLst/>
            </a:prstGeom>
            <a:noFill/>
          </p:spPr>
          <p:txBody>
            <a:bodyPr wrap="square" rtlCol="0">
              <a:spAutoFit/>
            </a:bodyPr>
            <a:lstStyle/>
            <a:p>
              <a:r>
                <a:rPr lang="en-US" sz="2800" dirty="0" smtClean="0"/>
                <a:t>Extinction</a:t>
              </a:r>
              <a:endParaRPr lang="en-US" sz="2800" dirty="0"/>
            </a:p>
          </p:txBody>
        </p:sp>
      </p:grpSp>
      <p:cxnSp>
        <p:nvCxnSpPr>
          <p:cNvPr id="92" name="Straight Connector 91"/>
          <p:cNvCxnSpPr/>
          <p:nvPr/>
        </p:nvCxnSpPr>
        <p:spPr>
          <a:xfrm flipV="1">
            <a:off x="573178" y="1045029"/>
            <a:ext cx="2591219" cy="14336"/>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0112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95"/>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6"/>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nodeType="afterEffect">
                                  <p:stCondLst>
                                    <p:cond delay="500"/>
                                  </p:stCondLst>
                                  <p:childTnLst>
                                    <p:set>
                                      <p:cBhvr>
                                        <p:cTn id="23" dur="1" fill="hold">
                                          <p:stCondLst>
                                            <p:cond delay="0"/>
                                          </p:stCondLst>
                                        </p:cTn>
                                        <p:tgtEl>
                                          <p:spTgt spid="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2275" y="225170"/>
            <a:ext cx="5079189" cy="1325563"/>
          </a:xfrm>
        </p:spPr>
        <p:txBody>
          <a:bodyPr/>
          <a:lstStyle/>
          <a:p>
            <a:r>
              <a:rPr lang="en-US" b="1" dirty="0" smtClean="0"/>
              <a:t>The Solution:</a:t>
            </a:r>
            <a:endParaRPr lang="en-US" b="1" dirty="0"/>
          </a:p>
        </p:txBody>
      </p:sp>
      <p:sp>
        <p:nvSpPr>
          <p:cNvPr id="44" name="TextBox 43"/>
          <p:cNvSpPr txBox="1"/>
          <p:nvPr/>
        </p:nvSpPr>
        <p:spPr>
          <a:xfrm>
            <a:off x="4013615" y="1844577"/>
            <a:ext cx="4356709" cy="2308324"/>
          </a:xfrm>
          <a:prstGeom prst="rect">
            <a:avLst/>
          </a:prstGeom>
          <a:noFill/>
        </p:spPr>
        <p:txBody>
          <a:bodyPr wrap="square" rtlCol="0">
            <a:spAutoFit/>
          </a:bodyPr>
          <a:lstStyle/>
          <a:p>
            <a:pPr marL="342900" indent="-342900">
              <a:buFont typeface="+mj-lt"/>
              <a:buAutoNum type="arabicPeriod"/>
            </a:pPr>
            <a:r>
              <a:rPr lang="en-US" sz="2400" dirty="0" smtClean="0"/>
              <a:t>Easy </a:t>
            </a:r>
            <a:r>
              <a:rPr lang="en-US" sz="2400" b="1" dirty="0" smtClean="0"/>
              <a:t>identification</a:t>
            </a:r>
            <a:r>
              <a:rPr lang="en-US" sz="2400" dirty="0" smtClean="0"/>
              <a:t> of fish fillets by picture/database</a:t>
            </a:r>
          </a:p>
          <a:p>
            <a:pPr marL="342900" indent="-342900">
              <a:buFont typeface="+mj-lt"/>
              <a:buAutoNum type="arabicPeriod"/>
            </a:pPr>
            <a:endParaRPr lang="en-US" sz="2400" dirty="0" smtClean="0"/>
          </a:p>
          <a:p>
            <a:pPr marL="342900" indent="-342900">
              <a:buFont typeface="+mj-lt"/>
              <a:buAutoNum type="arabicPeriod"/>
            </a:pPr>
            <a:r>
              <a:rPr lang="en-US" sz="2400" dirty="0" smtClean="0"/>
              <a:t>Feedback to Governmental entities </a:t>
            </a:r>
          </a:p>
          <a:p>
            <a:pPr marL="342900" indent="-342900">
              <a:buFont typeface="+mj-lt"/>
              <a:buAutoNum type="arabicPeriod"/>
            </a:pPr>
            <a:endParaRPr lang="en-US" sz="2400" dirty="0"/>
          </a:p>
        </p:txBody>
      </p:sp>
      <p:grpSp>
        <p:nvGrpSpPr>
          <p:cNvPr id="120" name="Group 119"/>
          <p:cNvGrpSpPr/>
          <p:nvPr/>
        </p:nvGrpSpPr>
        <p:grpSpPr>
          <a:xfrm>
            <a:off x="0" y="48649"/>
            <a:ext cx="3803604" cy="1590669"/>
            <a:chOff x="0" y="48649"/>
            <a:chExt cx="3803604" cy="1590669"/>
          </a:xfrm>
        </p:grpSpPr>
        <p:sp>
          <p:nvSpPr>
            <p:cNvPr id="96" name="Right Arrow 95"/>
            <p:cNvSpPr/>
            <p:nvPr/>
          </p:nvSpPr>
          <p:spPr>
            <a:xfrm>
              <a:off x="0" y="280893"/>
              <a:ext cx="3803604" cy="1099457"/>
            </a:xfrm>
            <a:prstGeom prst="righ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p:cNvGrpSpPr/>
            <p:nvPr/>
          </p:nvGrpSpPr>
          <p:grpSpPr>
            <a:xfrm>
              <a:off x="172410" y="297726"/>
              <a:ext cx="892629" cy="923330"/>
              <a:chOff x="1677962" y="3967190"/>
              <a:chExt cx="892629" cy="923330"/>
            </a:xfrm>
          </p:grpSpPr>
          <p:sp>
            <p:nvSpPr>
              <p:cNvPr id="94" name="Oval 93"/>
              <p:cNvSpPr/>
              <p:nvPr/>
            </p:nvSpPr>
            <p:spPr>
              <a:xfrm>
                <a:off x="1677962" y="3972021"/>
                <a:ext cx="892629" cy="913668"/>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Box 94"/>
              <p:cNvSpPr txBox="1"/>
              <p:nvPr/>
            </p:nvSpPr>
            <p:spPr>
              <a:xfrm>
                <a:off x="1797789" y="3967190"/>
                <a:ext cx="652974" cy="923330"/>
              </a:xfrm>
              <a:prstGeom prst="rect">
                <a:avLst/>
              </a:prstGeom>
              <a:noFill/>
            </p:spPr>
            <p:txBody>
              <a:bodyPr wrap="square" rtlCol="0">
                <a:spAutoFit/>
              </a:bodyPr>
              <a:lstStyle/>
              <a:p>
                <a:pPr algn="ctr"/>
                <a:r>
                  <a:rPr lang="en-US" sz="5400" dirty="0" smtClean="0">
                    <a:solidFill>
                      <a:srgbClr val="FF0000"/>
                    </a:solidFill>
                    <a:latin typeface="Bodoni MT" panose="02070603080606020203" pitchFamily="18" charset="0"/>
                  </a:rPr>
                  <a:t>$</a:t>
                </a:r>
                <a:endParaRPr lang="en-US" sz="5400" dirty="0">
                  <a:solidFill>
                    <a:srgbClr val="FF0000"/>
                  </a:solidFill>
                  <a:latin typeface="Bodoni MT" panose="02070603080606020203" pitchFamily="18" charset="0"/>
                </a:endParaRPr>
              </a:p>
            </p:txBody>
          </p:sp>
        </p:grpSp>
        <p:grpSp>
          <p:nvGrpSpPr>
            <p:cNvPr id="97" name="Group 96"/>
            <p:cNvGrpSpPr/>
            <p:nvPr/>
          </p:nvGrpSpPr>
          <p:grpSpPr>
            <a:xfrm>
              <a:off x="1181281" y="302557"/>
              <a:ext cx="892629" cy="913668"/>
              <a:chOff x="5969269" y="4037928"/>
              <a:chExt cx="892629" cy="913668"/>
            </a:xfrm>
          </p:grpSpPr>
          <p:sp>
            <p:nvSpPr>
              <p:cNvPr id="98" name="Oval 97"/>
              <p:cNvSpPr/>
              <p:nvPr/>
            </p:nvSpPr>
            <p:spPr>
              <a:xfrm>
                <a:off x="5969269" y="4037928"/>
                <a:ext cx="892629" cy="913668"/>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Plus 98"/>
              <p:cNvSpPr/>
              <p:nvPr/>
            </p:nvSpPr>
            <p:spPr>
              <a:xfrm>
                <a:off x="6040026" y="4090557"/>
                <a:ext cx="751115" cy="808410"/>
              </a:xfrm>
              <a:prstGeom prst="mathPl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1" name="Group 100"/>
            <p:cNvGrpSpPr/>
            <p:nvPr/>
          </p:nvGrpSpPr>
          <p:grpSpPr>
            <a:xfrm>
              <a:off x="1918801" y="48649"/>
              <a:ext cx="1476460" cy="1590669"/>
              <a:chOff x="6755012" y="4127182"/>
              <a:chExt cx="1476460" cy="1590669"/>
            </a:xfrm>
          </p:grpSpPr>
          <p:sp>
            <p:nvSpPr>
              <p:cNvPr id="102" name="Oval 101"/>
              <p:cNvSpPr/>
              <p:nvPr/>
            </p:nvSpPr>
            <p:spPr>
              <a:xfrm>
                <a:off x="7034503" y="4414159"/>
                <a:ext cx="892629" cy="913668"/>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 name="Group 102"/>
              <p:cNvGrpSpPr/>
              <p:nvPr/>
            </p:nvGrpSpPr>
            <p:grpSpPr>
              <a:xfrm>
                <a:off x="6755012" y="4127182"/>
                <a:ext cx="1476460" cy="1590669"/>
                <a:chOff x="6762465" y="4127182"/>
                <a:chExt cx="1476460" cy="1590669"/>
              </a:xfrm>
            </p:grpSpPr>
            <p:sp>
              <p:nvSpPr>
                <p:cNvPr id="109" name="Oval 108"/>
                <p:cNvSpPr>
                  <a:spLocks noChangeAspect="1"/>
                </p:cNvSpPr>
                <p:nvPr/>
              </p:nvSpPr>
              <p:spPr>
                <a:xfrm>
                  <a:off x="7152571" y="4529679"/>
                  <a:ext cx="665730" cy="681417"/>
                </a:xfrm>
                <a:prstGeom prst="ellipse">
                  <a:avLst/>
                </a:prstGeom>
                <a:solidFill>
                  <a:schemeClr val="bg1"/>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Arc 109"/>
                <p:cNvSpPr/>
                <p:nvPr/>
              </p:nvSpPr>
              <p:spPr>
                <a:xfrm rot="2789823">
                  <a:off x="6762465" y="4411308"/>
                  <a:ext cx="914400" cy="914400"/>
                </a:xfrm>
                <a:prstGeom prst="arc">
                  <a:avLst>
                    <a:gd name="adj1" fmla="val 15979027"/>
                    <a:gd name="adj2" fmla="val 101546"/>
                  </a:avLst>
                </a:prstGeom>
                <a:ln w="31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1" name="Arc 110"/>
                <p:cNvSpPr/>
                <p:nvPr/>
              </p:nvSpPr>
              <p:spPr>
                <a:xfrm rot="18810177" flipH="1">
                  <a:off x="7324525" y="4421969"/>
                  <a:ext cx="914400" cy="914400"/>
                </a:xfrm>
                <a:prstGeom prst="arc">
                  <a:avLst>
                    <a:gd name="adj1" fmla="val 15839266"/>
                    <a:gd name="adj2" fmla="val 21543715"/>
                  </a:avLst>
                </a:prstGeom>
                <a:ln w="31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2" name="Arc 111"/>
                <p:cNvSpPr/>
                <p:nvPr/>
              </p:nvSpPr>
              <p:spPr>
                <a:xfrm rot="13410177" flipH="1">
                  <a:off x="7071276" y="4127182"/>
                  <a:ext cx="770328" cy="665561"/>
                </a:xfrm>
                <a:prstGeom prst="arc">
                  <a:avLst>
                    <a:gd name="adj1" fmla="val 15901277"/>
                    <a:gd name="adj2" fmla="val 457201"/>
                  </a:avLst>
                </a:prstGeom>
                <a:ln w="31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3" name="Arc 112"/>
                <p:cNvSpPr/>
                <p:nvPr/>
              </p:nvSpPr>
              <p:spPr>
                <a:xfrm rot="8189823" flipH="1" flipV="1">
                  <a:off x="7055392" y="4976634"/>
                  <a:ext cx="829526" cy="741217"/>
                </a:xfrm>
                <a:prstGeom prst="arc">
                  <a:avLst>
                    <a:gd name="adj1" fmla="val 16218279"/>
                    <a:gd name="adj2" fmla="val 21495336"/>
                  </a:avLst>
                </a:prstGeom>
                <a:ln w="31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04" name="Group 103"/>
              <p:cNvGrpSpPr/>
              <p:nvPr/>
            </p:nvGrpSpPr>
            <p:grpSpPr>
              <a:xfrm>
                <a:off x="7143350" y="4409780"/>
                <a:ext cx="702317" cy="1029041"/>
                <a:chOff x="6971738" y="5502336"/>
                <a:chExt cx="702317" cy="1029041"/>
              </a:xfrm>
            </p:grpSpPr>
            <p:sp>
              <p:nvSpPr>
                <p:cNvPr id="105" name="Arc 104"/>
                <p:cNvSpPr>
                  <a:spLocks noChangeAspect="1"/>
                </p:cNvSpPr>
                <p:nvPr/>
              </p:nvSpPr>
              <p:spPr>
                <a:xfrm rot="13410177" flipH="1">
                  <a:off x="6979730" y="5502336"/>
                  <a:ext cx="652198" cy="563495"/>
                </a:xfrm>
                <a:prstGeom prst="arc">
                  <a:avLst>
                    <a:gd name="adj1" fmla="val 14590588"/>
                    <a:gd name="adj2" fmla="val 457201"/>
                  </a:avLst>
                </a:prstGeom>
                <a:ln w="254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6" name="Arc 105"/>
                <p:cNvSpPr>
                  <a:spLocks noChangeAspect="1"/>
                </p:cNvSpPr>
                <p:nvPr/>
              </p:nvSpPr>
              <p:spPr>
                <a:xfrm rot="8189823" flipH="1" flipV="1">
                  <a:off x="6971738" y="5903826"/>
                  <a:ext cx="702317" cy="627551"/>
                </a:xfrm>
                <a:prstGeom prst="arc">
                  <a:avLst>
                    <a:gd name="adj1" fmla="val 14830455"/>
                    <a:gd name="adj2" fmla="val 52274"/>
                  </a:avLst>
                </a:prstGeom>
                <a:ln w="254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7" name="Oval 106"/>
                <p:cNvSpPr>
                  <a:spLocks noChangeAspect="1"/>
                </p:cNvSpPr>
                <p:nvPr/>
              </p:nvSpPr>
              <p:spPr>
                <a:xfrm>
                  <a:off x="7463895" y="5951054"/>
                  <a:ext cx="16620" cy="1662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Freeform 107"/>
                <p:cNvSpPr/>
                <p:nvPr/>
              </p:nvSpPr>
              <p:spPr>
                <a:xfrm>
                  <a:off x="7382284" y="5918752"/>
                  <a:ext cx="42248" cy="99624"/>
                </a:xfrm>
                <a:custGeom>
                  <a:avLst/>
                  <a:gdLst>
                    <a:gd name="connsiteX0" fmla="*/ 32309 w 42248"/>
                    <a:gd name="connsiteY0" fmla="*/ 0 h 99624"/>
                    <a:gd name="connsiteX1" fmla="*/ 7 w 42248"/>
                    <a:gd name="connsiteY1" fmla="*/ 49696 h 99624"/>
                    <a:gd name="connsiteX2" fmla="*/ 34794 w 42248"/>
                    <a:gd name="connsiteY2" fmla="*/ 94422 h 99624"/>
                    <a:gd name="connsiteX3" fmla="*/ 42248 w 42248"/>
                    <a:gd name="connsiteY3" fmla="*/ 96907 h 99624"/>
                  </a:gdLst>
                  <a:ahLst/>
                  <a:cxnLst>
                    <a:cxn ang="0">
                      <a:pos x="connsiteX0" y="connsiteY0"/>
                    </a:cxn>
                    <a:cxn ang="0">
                      <a:pos x="connsiteX1" y="connsiteY1"/>
                    </a:cxn>
                    <a:cxn ang="0">
                      <a:pos x="connsiteX2" y="connsiteY2"/>
                    </a:cxn>
                    <a:cxn ang="0">
                      <a:pos x="connsiteX3" y="connsiteY3"/>
                    </a:cxn>
                  </a:cxnLst>
                  <a:rect l="l" t="t" r="r" b="b"/>
                  <a:pathLst>
                    <a:path w="42248" h="99624">
                      <a:moveTo>
                        <a:pt x="32309" y="0"/>
                      </a:moveTo>
                      <a:cubicBezTo>
                        <a:pt x="15951" y="16979"/>
                        <a:pt x="-407" y="33959"/>
                        <a:pt x="7" y="49696"/>
                      </a:cubicBezTo>
                      <a:cubicBezTo>
                        <a:pt x="421" y="65433"/>
                        <a:pt x="27754" y="86554"/>
                        <a:pt x="34794" y="94422"/>
                      </a:cubicBezTo>
                      <a:cubicBezTo>
                        <a:pt x="41834" y="102290"/>
                        <a:pt x="42041" y="99598"/>
                        <a:pt x="42248" y="96907"/>
                      </a:cubicBezTo>
                    </a:path>
                  </a:pathLst>
                </a:cu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22" name="Group 121"/>
          <p:cNvGrpSpPr/>
          <p:nvPr/>
        </p:nvGrpSpPr>
        <p:grpSpPr>
          <a:xfrm>
            <a:off x="325440" y="1453166"/>
            <a:ext cx="2965836" cy="5168349"/>
            <a:chOff x="325440" y="1453166"/>
            <a:chExt cx="2965836" cy="5168349"/>
          </a:xfrm>
        </p:grpSpPr>
        <p:grpSp>
          <p:nvGrpSpPr>
            <p:cNvPr id="91" name="Group 90"/>
            <p:cNvGrpSpPr/>
            <p:nvPr/>
          </p:nvGrpSpPr>
          <p:grpSpPr>
            <a:xfrm>
              <a:off x="325440" y="1453166"/>
              <a:ext cx="2965836" cy="5168349"/>
              <a:chOff x="5727518" y="1143364"/>
              <a:chExt cx="2965836" cy="5168349"/>
            </a:xfrm>
          </p:grpSpPr>
          <p:sp>
            <p:nvSpPr>
              <p:cNvPr id="3" name="Rounded Rectangle 2"/>
              <p:cNvSpPr/>
              <p:nvPr/>
            </p:nvSpPr>
            <p:spPr>
              <a:xfrm>
                <a:off x="5727518" y="1143364"/>
                <a:ext cx="2965836" cy="5168349"/>
              </a:xfrm>
              <a:prstGeom prst="round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6838737" y="1310161"/>
                <a:ext cx="770761" cy="525225"/>
                <a:chOff x="5204609" y="2996530"/>
                <a:chExt cx="2244836" cy="1490082"/>
              </a:xfrm>
            </p:grpSpPr>
            <p:grpSp>
              <p:nvGrpSpPr>
                <p:cNvPr id="5" name="Group 4"/>
                <p:cNvGrpSpPr/>
                <p:nvPr/>
              </p:nvGrpSpPr>
              <p:grpSpPr>
                <a:xfrm rot="4444759">
                  <a:off x="6124007" y="2991137"/>
                  <a:ext cx="775597" cy="786384"/>
                  <a:chOff x="5149977" y="646660"/>
                  <a:chExt cx="775597" cy="786384"/>
                </a:xfrm>
              </p:grpSpPr>
              <p:sp>
                <p:nvSpPr>
                  <p:cNvPr id="30" name="Oval 29"/>
                  <p:cNvSpPr/>
                  <p:nvPr/>
                </p:nvSpPr>
                <p:spPr>
                  <a:xfrm>
                    <a:off x="5149977" y="646660"/>
                    <a:ext cx="768096" cy="786384"/>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a:spLocks noChangeAspect="1"/>
                  </p:cNvSpPr>
                  <p:nvPr/>
                </p:nvSpPr>
                <p:spPr>
                  <a:xfrm>
                    <a:off x="5188382" y="685979"/>
                    <a:ext cx="691286" cy="707746"/>
                  </a:xfrm>
                  <a:prstGeom prst="ellipse">
                    <a:avLst/>
                  </a:prstGeom>
                  <a:solidFill>
                    <a:srgbClr val="FFFFCC"/>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ardrop 31"/>
                  <p:cNvSpPr/>
                  <p:nvPr/>
                </p:nvSpPr>
                <p:spPr>
                  <a:xfrm rot="7656210">
                    <a:off x="5412555" y="718353"/>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ardrop 32"/>
                  <p:cNvSpPr/>
                  <p:nvPr/>
                </p:nvSpPr>
                <p:spPr>
                  <a:xfrm rot="4411029">
                    <a:off x="5229849" y="841010"/>
                    <a:ext cx="194961" cy="192949"/>
                  </a:xfrm>
                  <a:prstGeom prst="teardrop">
                    <a:avLst>
                      <a:gd name="adj" fmla="val 156141"/>
                    </a:avLst>
                  </a:prstGeom>
                  <a:solidFill>
                    <a:srgbClr val="FFFF00"/>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ardrop 33"/>
                  <p:cNvSpPr/>
                  <p:nvPr/>
                </p:nvSpPr>
                <p:spPr>
                  <a:xfrm rot="890108">
                    <a:off x="5247901" y="1061595"/>
                    <a:ext cx="194961" cy="192949"/>
                  </a:xfrm>
                  <a:prstGeom prst="teardrop">
                    <a:avLst>
                      <a:gd name="adj" fmla="val 156141"/>
                    </a:avLst>
                  </a:prstGeom>
                  <a:solidFill>
                    <a:srgbClr val="FFFF00"/>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p:cNvGrpSpPr/>
                  <p:nvPr/>
                </p:nvGrpSpPr>
                <p:grpSpPr>
                  <a:xfrm rot="3174915" flipH="1">
                    <a:off x="5469148" y="829151"/>
                    <a:ext cx="375655" cy="537197"/>
                    <a:chOff x="7991745" y="866878"/>
                    <a:chExt cx="375655" cy="537197"/>
                  </a:xfrm>
                </p:grpSpPr>
                <p:sp>
                  <p:nvSpPr>
                    <p:cNvPr id="36" name="Teardrop 35"/>
                    <p:cNvSpPr/>
                    <p:nvPr/>
                  </p:nvSpPr>
                  <p:spPr>
                    <a:xfrm rot="7656210">
                      <a:off x="8173445" y="867884"/>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ardrop 36"/>
                    <p:cNvSpPr/>
                    <p:nvPr/>
                  </p:nvSpPr>
                  <p:spPr>
                    <a:xfrm rot="4411029">
                      <a:off x="7990739" y="990541"/>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ardrop 37"/>
                    <p:cNvSpPr/>
                    <p:nvPr/>
                  </p:nvSpPr>
                  <p:spPr>
                    <a:xfrm rot="890108">
                      <a:off x="8008791" y="1211126"/>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 name="Group 5"/>
                <p:cNvGrpSpPr/>
                <p:nvPr/>
              </p:nvGrpSpPr>
              <p:grpSpPr>
                <a:xfrm rot="8334419">
                  <a:off x="5667623" y="3145769"/>
                  <a:ext cx="775597" cy="786384"/>
                  <a:chOff x="5149977" y="646660"/>
                  <a:chExt cx="775597" cy="786384"/>
                </a:xfrm>
              </p:grpSpPr>
              <p:sp>
                <p:nvSpPr>
                  <p:cNvPr id="21" name="Oval 20"/>
                  <p:cNvSpPr/>
                  <p:nvPr/>
                </p:nvSpPr>
                <p:spPr>
                  <a:xfrm>
                    <a:off x="5149977" y="646660"/>
                    <a:ext cx="768096" cy="786384"/>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a:spLocks noChangeAspect="1"/>
                  </p:cNvSpPr>
                  <p:nvPr/>
                </p:nvSpPr>
                <p:spPr>
                  <a:xfrm>
                    <a:off x="5188382" y="685979"/>
                    <a:ext cx="691286" cy="707746"/>
                  </a:xfrm>
                  <a:prstGeom prst="ellipse">
                    <a:avLst/>
                  </a:prstGeom>
                  <a:solidFill>
                    <a:srgbClr val="FFFFCC"/>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ardrop 22"/>
                  <p:cNvSpPr/>
                  <p:nvPr/>
                </p:nvSpPr>
                <p:spPr>
                  <a:xfrm rot="7656210">
                    <a:off x="5412555" y="718353"/>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ardrop 23"/>
                  <p:cNvSpPr/>
                  <p:nvPr/>
                </p:nvSpPr>
                <p:spPr>
                  <a:xfrm rot="4411029">
                    <a:off x="5229849" y="841010"/>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ardrop 24"/>
                  <p:cNvSpPr/>
                  <p:nvPr/>
                </p:nvSpPr>
                <p:spPr>
                  <a:xfrm rot="890108">
                    <a:off x="5247901" y="1061595"/>
                    <a:ext cx="194961" cy="192949"/>
                  </a:xfrm>
                  <a:prstGeom prst="teardrop">
                    <a:avLst>
                      <a:gd name="adj" fmla="val 156141"/>
                    </a:avLst>
                  </a:prstGeom>
                  <a:solidFill>
                    <a:srgbClr val="FFFF00"/>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rot="3174915" flipH="1">
                    <a:off x="5469148" y="829151"/>
                    <a:ext cx="375655" cy="537197"/>
                    <a:chOff x="7991745" y="866878"/>
                    <a:chExt cx="375655" cy="537197"/>
                  </a:xfrm>
                </p:grpSpPr>
                <p:sp>
                  <p:nvSpPr>
                    <p:cNvPr id="27" name="Teardrop 26"/>
                    <p:cNvSpPr/>
                    <p:nvPr/>
                  </p:nvSpPr>
                  <p:spPr>
                    <a:xfrm rot="7656210">
                      <a:off x="8173445" y="867884"/>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ardrop 27"/>
                    <p:cNvSpPr/>
                    <p:nvPr/>
                  </p:nvSpPr>
                  <p:spPr>
                    <a:xfrm rot="4411029">
                      <a:off x="7990739" y="990541"/>
                      <a:ext cx="194961" cy="192949"/>
                    </a:xfrm>
                    <a:prstGeom prst="teardrop">
                      <a:avLst>
                        <a:gd name="adj" fmla="val 156141"/>
                      </a:avLst>
                    </a:prstGeom>
                    <a:solidFill>
                      <a:srgbClr val="FFFF00"/>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ardrop 28"/>
                    <p:cNvSpPr/>
                    <p:nvPr/>
                  </p:nvSpPr>
                  <p:spPr>
                    <a:xfrm rot="890108">
                      <a:off x="8008791" y="1211126"/>
                      <a:ext cx="194961" cy="192949"/>
                    </a:xfrm>
                    <a:prstGeom prst="teardrop">
                      <a:avLst>
                        <a:gd name="adj" fmla="val 156141"/>
                      </a:avLst>
                    </a:prstGeom>
                    <a:solidFill>
                      <a:srgbClr val="FFFF00"/>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 name="Group 6"/>
                <p:cNvGrpSpPr/>
                <p:nvPr/>
              </p:nvGrpSpPr>
              <p:grpSpPr>
                <a:xfrm rot="1070339" flipH="1">
                  <a:off x="6562824" y="3120351"/>
                  <a:ext cx="775597" cy="786384"/>
                  <a:chOff x="5149977" y="646660"/>
                  <a:chExt cx="775597" cy="786384"/>
                </a:xfrm>
              </p:grpSpPr>
              <p:sp>
                <p:nvSpPr>
                  <p:cNvPr id="12" name="Oval 11"/>
                  <p:cNvSpPr/>
                  <p:nvPr/>
                </p:nvSpPr>
                <p:spPr>
                  <a:xfrm>
                    <a:off x="5149977" y="646660"/>
                    <a:ext cx="768096" cy="786384"/>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a:spLocks noChangeAspect="1"/>
                  </p:cNvSpPr>
                  <p:nvPr/>
                </p:nvSpPr>
                <p:spPr>
                  <a:xfrm>
                    <a:off x="5188382" y="685979"/>
                    <a:ext cx="691286" cy="707746"/>
                  </a:xfrm>
                  <a:prstGeom prst="ellipse">
                    <a:avLst/>
                  </a:prstGeom>
                  <a:solidFill>
                    <a:srgbClr val="FFFFCC"/>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ardrop 13"/>
                  <p:cNvSpPr/>
                  <p:nvPr/>
                </p:nvSpPr>
                <p:spPr>
                  <a:xfrm rot="7656210">
                    <a:off x="5412555" y="718353"/>
                    <a:ext cx="194961" cy="192949"/>
                  </a:xfrm>
                  <a:prstGeom prst="teardrop">
                    <a:avLst>
                      <a:gd name="adj" fmla="val 156141"/>
                    </a:avLst>
                  </a:prstGeom>
                  <a:solidFill>
                    <a:srgbClr val="FFFF00"/>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ardrop 14"/>
                  <p:cNvSpPr/>
                  <p:nvPr/>
                </p:nvSpPr>
                <p:spPr>
                  <a:xfrm rot="4411029">
                    <a:off x="5229849" y="841010"/>
                    <a:ext cx="194961" cy="192949"/>
                  </a:xfrm>
                  <a:prstGeom prst="teardrop">
                    <a:avLst>
                      <a:gd name="adj" fmla="val 156141"/>
                    </a:avLst>
                  </a:prstGeom>
                  <a:solidFill>
                    <a:srgbClr val="FFFF00"/>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ardrop 15"/>
                  <p:cNvSpPr/>
                  <p:nvPr/>
                </p:nvSpPr>
                <p:spPr>
                  <a:xfrm rot="890108">
                    <a:off x="5247901" y="1061595"/>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rot="3174915" flipH="1">
                    <a:off x="5469148" y="829151"/>
                    <a:ext cx="375655" cy="537197"/>
                    <a:chOff x="7991745" y="866878"/>
                    <a:chExt cx="375655" cy="537197"/>
                  </a:xfrm>
                </p:grpSpPr>
                <p:sp>
                  <p:nvSpPr>
                    <p:cNvPr id="18" name="Teardrop 17"/>
                    <p:cNvSpPr/>
                    <p:nvPr/>
                  </p:nvSpPr>
                  <p:spPr>
                    <a:xfrm rot="7656210">
                      <a:off x="8173445" y="867884"/>
                      <a:ext cx="194961" cy="192949"/>
                    </a:xfrm>
                    <a:prstGeom prst="teardrop">
                      <a:avLst>
                        <a:gd name="adj" fmla="val 156141"/>
                      </a:avLst>
                    </a:prstGeom>
                    <a:solidFill>
                      <a:srgbClr val="FFFF00"/>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ardrop 18"/>
                    <p:cNvSpPr/>
                    <p:nvPr/>
                  </p:nvSpPr>
                  <p:spPr>
                    <a:xfrm rot="4411029">
                      <a:off x="7990739" y="990541"/>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ardrop 19"/>
                    <p:cNvSpPr/>
                    <p:nvPr/>
                  </p:nvSpPr>
                  <p:spPr>
                    <a:xfrm rot="890108">
                      <a:off x="8008791" y="1211126"/>
                      <a:ext cx="194961" cy="192949"/>
                    </a:xfrm>
                    <a:prstGeom prst="teardrop">
                      <a:avLst>
                        <a:gd name="adj" fmla="val 156141"/>
                      </a:avLst>
                    </a:prstGeom>
                    <a:solidFill>
                      <a:srgbClr val="FFF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 name="Group 7"/>
                <p:cNvGrpSpPr/>
                <p:nvPr/>
              </p:nvGrpSpPr>
              <p:grpSpPr>
                <a:xfrm>
                  <a:off x="5204609" y="3370843"/>
                  <a:ext cx="2244836" cy="1115769"/>
                  <a:chOff x="1300821" y="3323428"/>
                  <a:chExt cx="2244836" cy="1115769"/>
                </a:xfrm>
              </p:grpSpPr>
              <p:sp>
                <p:nvSpPr>
                  <p:cNvPr id="9" name="Freeform 8"/>
                  <p:cNvSpPr/>
                  <p:nvPr/>
                </p:nvSpPr>
                <p:spPr>
                  <a:xfrm rot="726706">
                    <a:off x="1300821" y="3331687"/>
                    <a:ext cx="2244836" cy="1107510"/>
                  </a:xfrm>
                  <a:custGeom>
                    <a:avLst/>
                    <a:gdLst>
                      <a:gd name="connsiteX0" fmla="*/ 46963 w 2244836"/>
                      <a:gd name="connsiteY0" fmla="*/ 631711 h 1107511"/>
                      <a:gd name="connsiteX1" fmla="*/ 37819 w 2244836"/>
                      <a:gd name="connsiteY1" fmla="*/ 256807 h 1107511"/>
                      <a:gd name="connsiteX2" fmla="*/ 458443 w 2244836"/>
                      <a:gd name="connsiteY2" fmla="*/ 576847 h 1107511"/>
                      <a:gd name="connsiteX3" fmla="*/ 988795 w 2244836"/>
                      <a:gd name="connsiteY3" fmla="*/ 119647 h 1107511"/>
                      <a:gd name="connsiteX4" fmla="*/ 1400275 w 2244836"/>
                      <a:gd name="connsiteY4" fmla="*/ 775 h 1107511"/>
                      <a:gd name="connsiteX5" fmla="*/ 1884907 w 2244836"/>
                      <a:gd name="connsiteY5" fmla="*/ 156223 h 1107511"/>
                      <a:gd name="connsiteX6" fmla="*/ 2241523 w 2244836"/>
                      <a:gd name="connsiteY6" fmla="*/ 421399 h 1107511"/>
                      <a:gd name="connsiteX7" fmla="*/ 1674595 w 2244836"/>
                      <a:gd name="connsiteY7" fmla="*/ 933463 h 1107511"/>
                      <a:gd name="connsiteX8" fmla="*/ 1052803 w 2244836"/>
                      <a:gd name="connsiteY8" fmla="*/ 933463 h 1107511"/>
                      <a:gd name="connsiteX9" fmla="*/ 485875 w 2244836"/>
                      <a:gd name="connsiteY9" fmla="*/ 741439 h 1107511"/>
                      <a:gd name="connsiteX10" fmla="*/ 275563 w 2244836"/>
                      <a:gd name="connsiteY10" fmla="*/ 1107199 h 1107511"/>
                      <a:gd name="connsiteX11" fmla="*/ 46963 w 2244836"/>
                      <a:gd name="connsiteY11" fmla="*/ 631711 h 110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4836" h="1107511">
                        <a:moveTo>
                          <a:pt x="46963" y="631711"/>
                        </a:moveTo>
                        <a:cubicBezTo>
                          <a:pt x="7339" y="489979"/>
                          <a:pt x="-30761" y="265951"/>
                          <a:pt x="37819" y="256807"/>
                        </a:cubicBezTo>
                        <a:cubicBezTo>
                          <a:pt x="106399" y="247663"/>
                          <a:pt x="299947" y="599707"/>
                          <a:pt x="458443" y="576847"/>
                        </a:cubicBezTo>
                        <a:cubicBezTo>
                          <a:pt x="616939" y="553987"/>
                          <a:pt x="831823" y="215659"/>
                          <a:pt x="988795" y="119647"/>
                        </a:cubicBezTo>
                        <a:cubicBezTo>
                          <a:pt x="1145767" y="23635"/>
                          <a:pt x="1250923" y="-5321"/>
                          <a:pt x="1400275" y="775"/>
                        </a:cubicBezTo>
                        <a:cubicBezTo>
                          <a:pt x="1549627" y="6871"/>
                          <a:pt x="1744699" y="86119"/>
                          <a:pt x="1884907" y="156223"/>
                        </a:cubicBezTo>
                        <a:cubicBezTo>
                          <a:pt x="2025115" y="226327"/>
                          <a:pt x="2276575" y="291859"/>
                          <a:pt x="2241523" y="421399"/>
                        </a:cubicBezTo>
                        <a:cubicBezTo>
                          <a:pt x="2206471" y="550939"/>
                          <a:pt x="1872715" y="848119"/>
                          <a:pt x="1674595" y="933463"/>
                        </a:cubicBezTo>
                        <a:cubicBezTo>
                          <a:pt x="1476475" y="1018807"/>
                          <a:pt x="1250923" y="965467"/>
                          <a:pt x="1052803" y="933463"/>
                        </a:cubicBezTo>
                        <a:cubicBezTo>
                          <a:pt x="854683" y="901459"/>
                          <a:pt x="615415" y="712483"/>
                          <a:pt x="485875" y="741439"/>
                        </a:cubicBezTo>
                        <a:cubicBezTo>
                          <a:pt x="356335" y="770395"/>
                          <a:pt x="344143" y="1119391"/>
                          <a:pt x="275563" y="1107199"/>
                        </a:cubicBezTo>
                        <a:cubicBezTo>
                          <a:pt x="206983" y="1095007"/>
                          <a:pt x="86587" y="773443"/>
                          <a:pt x="46963" y="631711"/>
                        </a:cubicBezTo>
                        <a:close/>
                      </a:path>
                    </a:pathLst>
                  </a:custGeom>
                  <a:solidFill>
                    <a:schemeClr val="bg1"/>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3021135" y="3753086"/>
                    <a:ext cx="128016" cy="132355"/>
                  </a:xfrm>
                  <a:prstGeom prst="ellipse">
                    <a:avLst/>
                  </a:prstGeom>
                  <a:solidFill>
                    <a:srgbClr val="0000FF"/>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c 10"/>
                  <p:cNvSpPr/>
                  <p:nvPr/>
                </p:nvSpPr>
                <p:spPr>
                  <a:xfrm rot="12826421">
                    <a:off x="2873473" y="3323428"/>
                    <a:ext cx="572878" cy="859314"/>
                  </a:xfrm>
                  <a:prstGeom prst="arc">
                    <a:avLst>
                      <a:gd name="adj1" fmla="val 16200000"/>
                      <a:gd name="adj2" fmla="val 113920"/>
                    </a:avLst>
                  </a:prstGeom>
                  <a:ln w="28575">
                    <a:solidFill>
                      <a:srgbClr val="0000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sp>
            <p:nvSpPr>
              <p:cNvPr id="43" name="Oval 42"/>
              <p:cNvSpPr/>
              <p:nvPr/>
            </p:nvSpPr>
            <p:spPr>
              <a:xfrm>
                <a:off x="6947128" y="5501925"/>
                <a:ext cx="553978" cy="511628"/>
              </a:xfrm>
              <a:prstGeom prst="ellipse">
                <a:avLst/>
              </a:prstGeom>
              <a:solidFill>
                <a:srgbClr val="00B0F0"/>
              </a:solidFill>
              <a:ln w="5715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5" name="Group 114"/>
            <p:cNvGrpSpPr/>
            <p:nvPr/>
          </p:nvGrpSpPr>
          <p:grpSpPr>
            <a:xfrm>
              <a:off x="977443" y="3054057"/>
              <a:ext cx="1689191" cy="1574011"/>
              <a:chOff x="3768620" y="2132034"/>
              <a:chExt cx="1689191" cy="1574011"/>
            </a:xfrm>
          </p:grpSpPr>
          <p:sp>
            <p:nvSpPr>
              <p:cNvPr id="116" name="Rectangle 115"/>
              <p:cNvSpPr/>
              <p:nvPr/>
            </p:nvSpPr>
            <p:spPr>
              <a:xfrm>
                <a:off x="3768620" y="2185262"/>
                <a:ext cx="1643449" cy="1520783"/>
              </a:xfrm>
              <a:prstGeom prst="rect">
                <a:avLst/>
              </a:prstGeom>
              <a:solidFill>
                <a:schemeClr val="bg1"/>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TextBox 116"/>
              <p:cNvSpPr txBox="1"/>
              <p:nvPr/>
            </p:nvSpPr>
            <p:spPr>
              <a:xfrm>
                <a:off x="3768620" y="3037678"/>
                <a:ext cx="1631092" cy="646331"/>
              </a:xfrm>
              <a:prstGeom prst="rect">
                <a:avLst/>
              </a:prstGeom>
              <a:noFill/>
            </p:spPr>
            <p:txBody>
              <a:bodyPr wrap="square" rtlCol="0">
                <a:spAutoFit/>
              </a:bodyPr>
              <a:lstStyle/>
              <a:p>
                <a:r>
                  <a:rPr lang="en-US" sz="3600" dirty="0" smtClean="0">
                    <a:solidFill>
                      <a:srgbClr val="0000FF"/>
                    </a:solidFill>
                    <a:latin typeface="Century Gothic" panose="020B0502020202020204" pitchFamily="34" charset="0"/>
                  </a:rPr>
                  <a:t>MATIC</a:t>
                </a:r>
                <a:endParaRPr lang="en-US" sz="3600" dirty="0">
                  <a:solidFill>
                    <a:srgbClr val="0000FF"/>
                  </a:solidFill>
                  <a:latin typeface="Century Gothic" panose="020B0502020202020204" pitchFamily="34" charset="0"/>
                </a:endParaRPr>
              </a:p>
            </p:txBody>
          </p:sp>
          <p:sp>
            <p:nvSpPr>
              <p:cNvPr id="118" name="TextBox 117"/>
              <p:cNvSpPr txBox="1"/>
              <p:nvPr/>
            </p:nvSpPr>
            <p:spPr>
              <a:xfrm>
                <a:off x="3788557" y="2132034"/>
                <a:ext cx="1669254" cy="830997"/>
              </a:xfrm>
              <a:prstGeom prst="rect">
                <a:avLst/>
              </a:prstGeom>
              <a:noFill/>
            </p:spPr>
            <p:txBody>
              <a:bodyPr wrap="square" rtlCol="0">
                <a:spAutoFit/>
              </a:bodyPr>
              <a:lstStyle/>
              <a:p>
                <a:r>
                  <a:rPr lang="en-US" sz="4800" b="1" dirty="0" smtClean="0">
                    <a:solidFill>
                      <a:srgbClr val="FFC000"/>
                    </a:solidFill>
                    <a:latin typeface="Bradley Hand ITC" panose="03070402050302030203" pitchFamily="66" charset="0"/>
                  </a:rPr>
                  <a:t>Fillet</a:t>
                </a:r>
                <a:endParaRPr lang="en-US" sz="4800" b="1" dirty="0">
                  <a:solidFill>
                    <a:srgbClr val="FFC000"/>
                  </a:solidFill>
                  <a:latin typeface="Bradley Hand ITC" panose="03070402050302030203" pitchFamily="66" charset="0"/>
                </a:endParaRPr>
              </a:p>
            </p:txBody>
          </p:sp>
          <p:sp>
            <p:nvSpPr>
              <p:cNvPr id="119" name="Rectangle 118"/>
              <p:cNvSpPr/>
              <p:nvPr/>
            </p:nvSpPr>
            <p:spPr>
              <a:xfrm>
                <a:off x="4181774" y="2591710"/>
                <a:ext cx="744114" cy="707886"/>
              </a:xfrm>
              <a:prstGeom prst="rect">
                <a:avLst/>
              </a:prstGeom>
            </p:spPr>
            <p:txBody>
              <a:bodyPr wrap="none">
                <a:spAutoFit/>
              </a:bodyPr>
              <a:lstStyle/>
              <a:p>
                <a:r>
                  <a:rPr lang="en-US" sz="4000" b="1" dirty="0">
                    <a:solidFill>
                      <a:srgbClr val="FFC000"/>
                    </a:solidFill>
                    <a:latin typeface="Bradley Hand ITC" panose="03070402050302030203" pitchFamily="66" charset="0"/>
                  </a:rPr>
                  <a:t>-</a:t>
                </a:r>
                <a:r>
                  <a:rPr lang="en-US" sz="4000" b="1" dirty="0" smtClean="0">
                    <a:solidFill>
                      <a:srgbClr val="FFC000"/>
                    </a:solidFill>
                    <a:latin typeface="Bradley Hand ITC" panose="03070402050302030203" pitchFamily="66" charset="0"/>
                  </a:rPr>
                  <a:t>o-</a:t>
                </a:r>
                <a:endParaRPr lang="en-US" sz="4000" dirty="0"/>
              </a:p>
            </p:txBody>
          </p:sp>
        </p:grpSp>
      </p:grpSp>
      <p:cxnSp>
        <p:nvCxnSpPr>
          <p:cNvPr id="121" name="Straight Connector 120"/>
          <p:cNvCxnSpPr/>
          <p:nvPr/>
        </p:nvCxnSpPr>
        <p:spPr>
          <a:xfrm>
            <a:off x="3898269" y="1249294"/>
            <a:ext cx="3060671"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25" name="Title 1"/>
          <p:cNvSpPr txBox="1">
            <a:spLocks/>
          </p:cNvSpPr>
          <p:nvPr/>
        </p:nvSpPr>
        <p:spPr>
          <a:xfrm>
            <a:off x="3963216" y="3793750"/>
            <a:ext cx="507918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t>Needed resources:</a:t>
            </a:r>
            <a:endParaRPr lang="en-US" b="1" dirty="0"/>
          </a:p>
        </p:txBody>
      </p:sp>
      <p:cxnSp>
        <p:nvCxnSpPr>
          <p:cNvPr id="126" name="Straight Connector 125"/>
          <p:cNvCxnSpPr/>
          <p:nvPr/>
        </p:nvCxnSpPr>
        <p:spPr>
          <a:xfrm>
            <a:off x="3819210" y="4817874"/>
            <a:ext cx="4824027" cy="20826"/>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28" name="TextBox 127"/>
          <p:cNvSpPr txBox="1"/>
          <p:nvPr/>
        </p:nvSpPr>
        <p:spPr>
          <a:xfrm>
            <a:off x="3898269" y="4965700"/>
            <a:ext cx="4744968" cy="830997"/>
          </a:xfrm>
          <a:prstGeom prst="rect">
            <a:avLst/>
          </a:prstGeom>
          <a:noFill/>
        </p:spPr>
        <p:txBody>
          <a:bodyPr wrap="square" rtlCol="0">
            <a:spAutoFit/>
          </a:bodyPr>
          <a:lstStyle/>
          <a:p>
            <a:r>
              <a:rPr lang="en-US" sz="2400" dirty="0" smtClean="0"/>
              <a:t>Dataset of verified images to cross reference submissions.</a:t>
            </a:r>
            <a:endParaRPr lang="en-US" sz="2400" dirty="0"/>
          </a:p>
        </p:txBody>
      </p:sp>
    </p:spTree>
    <p:extLst>
      <p:ext uri="{BB962C8B-B14F-4D97-AF65-F5344CB8AC3E}">
        <p14:creationId xmlns:p14="http://schemas.microsoft.com/office/powerpoint/2010/main" val="2295911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0"/>
                                  </p:stCondLst>
                                  <p:childTnLst>
                                    <p:set>
                                      <p:cBhvr>
                                        <p:cTn id="9"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a:xfrm>
            <a:off x="893119" y="1343043"/>
            <a:ext cx="934720" cy="1014226"/>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071123" y="1663006"/>
            <a:ext cx="212942" cy="231686"/>
            <a:chOff x="1295237" y="3315225"/>
            <a:chExt cx="212942" cy="231686"/>
          </a:xfrm>
        </p:grpSpPr>
        <p:sp>
          <p:nvSpPr>
            <p:cNvPr id="5" name="Oval 4"/>
            <p:cNvSpPr/>
            <p:nvPr/>
          </p:nvSpPr>
          <p:spPr>
            <a:xfrm>
              <a:off x="1295237" y="3315225"/>
              <a:ext cx="212942" cy="231686"/>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362388" y="3325470"/>
              <a:ext cx="77894" cy="7052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1428213" y="1666391"/>
            <a:ext cx="212942" cy="231686"/>
            <a:chOff x="1604915" y="3288129"/>
            <a:chExt cx="212942" cy="231686"/>
          </a:xfrm>
        </p:grpSpPr>
        <p:sp>
          <p:nvSpPr>
            <p:cNvPr id="8" name="Oval 7"/>
            <p:cNvSpPr/>
            <p:nvPr/>
          </p:nvSpPr>
          <p:spPr>
            <a:xfrm>
              <a:off x="1604915" y="3288129"/>
              <a:ext cx="212942" cy="231686"/>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672066" y="3298374"/>
              <a:ext cx="77894" cy="7052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 name="Straight Connector 9"/>
          <p:cNvCxnSpPr/>
          <p:nvPr/>
        </p:nvCxnSpPr>
        <p:spPr>
          <a:xfrm>
            <a:off x="1216168" y="2100208"/>
            <a:ext cx="279196" cy="270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7078640" y="1343043"/>
            <a:ext cx="934720" cy="1014226"/>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7256644" y="1589787"/>
            <a:ext cx="212942" cy="231686"/>
            <a:chOff x="1295237" y="3315225"/>
            <a:chExt cx="212942" cy="231686"/>
          </a:xfrm>
        </p:grpSpPr>
        <p:sp>
          <p:nvSpPr>
            <p:cNvPr id="13" name="Oval 12"/>
            <p:cNvSpPr/>
            <p:nvPr/>
          </p:nvSpPr>
          <p:spPr>
            <a:xfrm>
              <a:off x="1295237" y="3315225"/>
              <a:ext cx="212942" cy="231686"/>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362388" y="3325470"/>
              <a:ext cx="77894" cy="7052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p:cNvGrpSpPr/>
          <p:nvPr/>
        </p:nvGrpSpPr>
        <p:grpSpPr>
          <a:xfrm>
            <a:off x="7613734" y="1593172"/>
            <a:ext cx="212942" cy="231686"/>
            <a:chOff x="1604915" y="3288129"/>
            <a:chExt cx="212942" cy="231686"/>
          </a:xfrm>
        </p:grpSpPr>
        <p:sp>
          <p:nvSpPr>
            <p:cNvPr id="16" name="Oval 15"/>
            <p:cNvSpPr/>
            <p:nvPr/>
          </p:nvSpPr>
          <p:spPr>
            <a:xfrm>
              <a:off x="1604915" y="3288129"/>
              <a:ext cx="212942" cy="231686"/>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1672066" y="3298374"/>
              <a:ext cx="77894" cy="7052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8" name="Straight Connector 17"/>
          <p:cNvCxnSpPr/>
          <p:nvPr/>
        </p:nvCxnSpPr>
        <p:spPr>
          <a:xfrm>
            <a:off x="7401689" y="2026989"/>
            <a:ext cx="279196" cy="270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751357" y="2382376"/>
            <a:ext cx="1235034" cy="368042"/>
          </a:xfrm>
          <a:prstGeom prst="rect">
            <a:avLst/>
          </a:prstGeom>
          <a:noFill/>
        </p:spPr>
        <p:txBody>
          <a:bodyPr wrap="square" rtlCol="0">
            <a:spAutoFit/>
          </a:bodyPr>
          <a:lstStyle/>
          <a:p>
            <a:r>
              <a:rPr lang="en-US" dirty="0" smtClean="0"/>
              <a:t>Consumer</a:t>
            </a:r>
            <a:endParaRPr lang="en-US" dirty="0"/>
          </a:p>
        </p:txBody>
      </p:sp>
      <p:sp>
        <p:nvSpPr>
          <p:cNvPr id="27" name="TextBox 26"/>
          <p:cNvSpPr txBox="1"/>
          <p:nvPr/>
        </p:nvSpPr>
        <p:spPr>
          <a:xfrm>
            <a:off x="7063368" y="2382376"/>
            <a:ext cx="1235034" cy="368042"/>
          </a:xfrm>
          <a:prstGeom prst="rect">
            <a:avLst/>
          </a:prstGeom>
          <a:noFill/>
        </p:spPr>
        <p:txBody>
          <a:bodyPr wrap="square" rtlCol="0">
            <a:spAutoFit/>
          </a:bodyPr>
          <a:lstStyle/>
          <a:p>
            <a:r>
              <a:rPr lang="en-US" dirty="0" smtClean="0"/>
              <a:t>Retailer</a:t>
            </a:r>
            <a:endParaRPr lang="en-US" dirty="0"/>
          </a:p>
        </p:txBody>
      </p:sp>
      <p:grpSp>
        <p:nvGrpSpPr>
          <p:cNvPr id="34" name="Group 33"/>
          <p:cNvGrpSpPr/>
          <p:nvPr/>
        </p:nvGrpSpPr>
        <p:grpSpPr>
          <a:xfrm>
            <a:off x="3593324" y="2188747"/>
            <a:ext cx="1827778" cy="1699183"/>
            <a:chOff x="3919354" y="2464041"/>
            <a:chExt cx="1827778" cy="1699183"/>
          </a:xfrm>
        </p:grpSpPr>
        <p:sp>
          <p:nvSpPr>
            <p:cNvPr id="19" name="Oval 18"/>
            <p:cNvSpPr/>
            <p:nvPr/>
          </p:nvSpPr>
          <p:spPr>
            <a:xfrm>
              <a:off x="4324477" y="2464041"/>
              <a:ext cx="934720" cy="1014226"/>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p:cNvGrpSpPr/>
            <p:nvPr/>
          </p:nvGrpSpPr>
          <p:grpSpPr>
            <a:xfrm>
              <a:off x="4502481" y="2710785"/>
              <a:ext cx="212942" cy="231686"/>
              <a:chOff x="1295237" y="3315225"/>
              <a:chExt cx="212942" cy="231686"/>
            </a:xfrm>
          </p:grpSpPr>
          <p:sp>
            <p:nvSpPr>
              <p:cNvPr id="21" name="Oval 20"/>
              <p:cNvSpPr/>
              <p:nvPr/>
            </p:nvSpPr>
            <p:spPr>
              <a:xfrm>
                <a:off x="1295237" y="3315225"/>
                <a:ext cx="212942" cy="231686"/>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1362388" y="3396720"/>
                <a:ext cx="77894" cy="7052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p:cNvGrpSpPr/>
            <p:nvPr/>
          </p:nvGrpSpPr>
          <p:grpSpPr>
            <a:xfrm>
              <a:off x="4859571" y="2714170"/>
              <a:ext cx="212942" cy="231686"/>
              <a:chOff x="1604915" y="3288129"/>
              <a:chExt cx="212942" cy="231686"/>
            </a:xfrm>
          </p:grpSpPr>
          <p:sp>
            <p:nvSpPr>
              <p:cNvPr id="24" name="Oval 23"/>
              <p:cNvSpPr/>
              <p:nvPr/>
            </p:nvSpPr>
            <p:spPr>
              <a:xfrm>
                <a:off x="1604915" y="3288129"/>
                <a:ext cx="212942" cy="231686"/>
              </a:xfrm>
              <a:prstGeom prst="ellipse">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1672066" y="3369624"/>
                <a:ext cx="77894" cy="7052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TextBox 27"/>
            <p:cNvSpPr txBox="1"/>
            <p:nvPr/>
          </p:nvSpPr>
          <p:spPr>
            <a:xfrm>
              <a:off x="3919354" y="3516893"/>
              <a:ext cx="1827778" cy="646331"/>
            </a:xfrm>
            <a:prstGeom prst="rect">
              <a:avLst/>
            </a:prstGeom>
            <a:noFill/>
          </p:spPr>
          <p:txBody>
            <a:bodyPr wrap="square" rtlCol="0">
              <a:spAutoFit/>
            </a:bodyPr>
            <a:lstStyle/>
            <a:p>
              <a:pPr algn="ctr"/>
              <a:r>
                <a:rPr lang="en-US" dirty="0" smtClean="0"/>
                <a:t>Governmental</a:t>
              </a:r>
            </a:p>
            <a:p>
              <a:pPr algn="ctr"/>
              <a:r>
                <a:rPr lang="en-US" dirty="0" smtClean="0"/>
                <a:t>oversight</a:t>
              </a:r>
            </a:p>
          </p:txBody>
        </p:sp>
        <p:sp>
          <p:nvSpPr>
            <p:cNvPr id="29" name="Freeform 28"/>
            <p:cNvSpPr/>
            <p:nvPr/>
          </p:nvSpPr>
          <p:spPr>
            <a:xfrm>
              <a:off x="4631791" y="3162472"/>
              <a:ext cx="320634" cy="83463"/>
            </a:xfrm>
            <a:custGeom>
              <a:avLst/>
              <a:gdLst>
                <a:gd name="connsiteX0" fmla="*/ 0 w 320634"/>
                <a:gd name="connsiteY0" fmla="*/ 0 h 83463"/>
                <a:gd name="connsiteX1" fmla="*/ 154379 w 320634"/>
                <a:gd name="connsiteY1" fmla="*/ 83127 h 83463"/>
                <a:gd name="connsiteX2" fmla="*/ 320634 w 320634"/>
                <a:gd name="connsiteY2" fmla="*/ 23751 h 83463"/>
              </a:gdLst>
              <a:ahLst/>
              <a:cxnLst>
                <a:cxn ang="0">
                  <a:pos x="connsiteX0" y="connsiteY0"/>
                </a:cxn>
                <a:cxn ang="0">
                  <a:pos x="connsiteX1" y="connsiteY1"/>
                </a:cxn>
                <a:cxn ang="0">
                  <a:pos x="connsiteX2" y="connsiteY2"/>
                </a:cxn>
              </a:cxnLst>
              <a:rect l="l" t="t" r="r" b="b"/>
              <a:pathLst>
                <a:path w="320634" h="83463">
                  <a:moveTo>
                    <a:pt x="0" y="0"/>
                  </a:moveTo>
                  <a:cubicBezTo>
                    <a:pt x="50470" y="39584"/>
                    <a:pt x="100940" y="79169"/>
                    <a:pt x="154379" y="83127"/>
                  </a:cubicBezTo>
                  <a:cubicBezTo>
                    <a:pt x="207818" y="87085"/>
                    <a:pt x="264226" y="55418"/>
                    <a:pt x="320634" y="23751"/>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Group 50"/>
          <p:cNvGrpSpPr/>
          <p:nvPr/>
        </p:nvGrpSpPr>
        <p:grpSpPr>
          <a:xfrm>
            <a:off x="1994804" y="2204561"/>
            <a:ext cx="1623097" cy="615467"/>
            <a:chOff x="1994804" y="1940478"/>
            <a:chExt cx="1623097" cy="615467"/>
          </a:xfrm>
        </p:grpSpPr>
        <p:cxnSp>
          <p:nvCxnSpPr>
            <p:cNvPr id="30" name="Straight Arrow Connector 29"/>
            <p:cNvCxnSpPr/>
            <p:nvPr/>
          </p:nvCxnSpPr>
          <p:spPr>
            <a:xfrm>
              <a:off x="1994804" y="1940478"/>
              <a:ext cx="1394086" cy="615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396356">
              <a:off x="2157236" y="1948103"/>
              <a:ext cx="1460665" cy="369332"/>
            </a:xfrm>
            <a:prstGeom prst="rect">
              <a:avLst/>
            </a:prstGeom>
            <a:noFill/>
          </p:spPr>
          <p:txBody>
            <a:bodyPr wrap="square" rtlCol="0">
              <a:spAutoFit/>
            </a:bodyPr>
            <a:lstStyle/>
            <a:p>
              <a:r>
                <a:rPr lang="en-US" dirty="0" smtClean="0"/>
                <a:t>FEEDBACK</a:t>
              </a:r>
              <a:endParaRPr lang="en-US" dirty="0"/>
            </a:p>
          </p:txBody>
        </p:sp>
      </p:grpSp>
      <p:grpSp>
        <p:nvGrpSpPr>
          <p:cNvPr id="50" name="Group 49"/>
          <p:cNvGrpSpPr/>
          <p:nvPr/>
        </p:nvGrpSpPr>
        <p:grpSpPr>
          <a:xfrm>
            <a:off x="5593901" y="2004081"/>
            <a:ext cx="1497941" cy="815947"/>
            <a:chOff x="5593901" y="1526989"/>
            <a:chExt cx="1497941" cy="815947"/>
          </a:xfrm>
        </p:grpSpPr>
        <p:cxnSp>
          <p:nvCxnSpPr>
            <p:cNvPr id="31" name="Straight Arrow Connector 30"/>
            <p:cNvCxnSpPr/>
            <p:nvPr/>
          </p:nvCxnSpPr>
          <p:spPr>
            <a:xfrm flipV="1">
              <a:off x="5593901" y="1578011"/>
              <a:ext cx="1296668" cy="764925"/>
            </a:xfrm>
            <a:prstGeom prst="straightConnector1">
              <a:avLst/>
            </a:prstGeom>
            <a:ln>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rot="19781486">
              <a:off x="5631177" y="1526989"/>
              <a:ext cx="1460665" cy="369332"/>
            </a:xfrm>
            <a:prstGeom prst="rect">
              <a:avLst/>
            </a:prstGeom>
            <a:noFill/>
          </p:spPr>
          <p:txBody>
            <a:bodyPr wrap="square" rtlCol="0">
              <a:spAutoFit/>
            </a:bodyPr>
            <a:lstStyle/>
            <a:p>
              <a:r>
                <a:rPr lang="en-US" dirty="0" smtClean="0"/>
                <a:t>FEEDBACK</a:t>
              </a:r>
              <a:endParaRPr lang="en-US" dirty="0"/>
            </a:p>
          </p:txBody>
        </p:sp>
      </p:grpSp>
      <p:grpSp>
        <p:nvGrpSpPr>
          <p:cNvPr id="67" name="Group 66"/>
          <p:cNvGrpSpPr/>
          <p:nvPr/>
        </p:nvGrpSpPr>
        <p:grpSpPr>
          <a:xfrm>
            <a:off x="153048" y="4234841"/>
            <a:ext cx="9149902" cy="2596929"/>
            <a:chOff x="153048" y="4234841"/>
            <a:chExt cx="9149902" cy="2596929"/>
          </a:xfrm>
        </p:grpSpPr>
        <p:sp>
          <p:nvSpPr>
            <p:cNvPr id="36" name="TextBox 35"/>
            <p:cNvSpPr txBox="1"/>
            <p:nvPr/>
          </p:nvSpPr>
          <p:spPr>
            <a:xfrm>
              <a:off x="190015" y="4234841"/>
              <a:ext cx="9112935" cy="2031325"/>
            </a:xfrm>
            <a:prstGeom prst="rect">
              <a:avLst/>
            </a:prstGeom>
            <a:noFill/>
          </p:spPr>
          <p:txBody>
            <a:bodyPr wrap="square" rtlCol="0">
              <a:spAutoFit/>
            </a:bodyPr>
            <a:lstStyle/>
            <a:p>
              <a:r>
                <a:rPr lang="en-US" b="1" dirty="0" smtClean="0"/>
                <a:t>Weekly stats:</a:t>
              </a:r>
            </a:p>
            <a:p>
              <a:r>
                <a:rPr lang="en-US" dirty="0" smtClean="0"/>
                <a:t>Retails with mislabeled fish            Country of Origen:                    Endangered Species:</a:t>
              </a:r>
            </a:p>
            <a:p>
              <a:endParaRPr lang="en-US" dirty="0"/>
            </a:p>
            <a:p>
              <a:endParaRPr lang="en-US" dirty="0" smtClean="0"/>
            </a:p>
            <a:p>
              <a:endParaRPr lang="en-US" dirty="0"/>
            </a:p>
            <a:p>
              <a:endParaRPr lang="en-US" dirty="0" smtClean="0"/>
            </a:p>
            <a:p>
              <a:endParaRPr lang="en-US" dirty="0"/>
            </a:p>
          </p:txBody>
        </p:sp>
        <p:graphicFrame>
          <p:nvGraphicFramePr>
            <p:cNvPr id="41" name="Chart 40"/>
            <p:cNvGraphicFramePr/>
            <p:nvPr>
              <p:extLst>
                <p:ext uri="{D42A27DB-BD31-4B8C-83A1-F6EECF244321}">
                  <p14:modId xmlns:p14="http://schemas.microsoft.com/office/powerpoint/2010/main" val="1283774277"/>
                </p:ext>
              </p:extLst>
            </p:nvPr>
          </p:nvGraphicFramePr>
          <p:xfrm>
            <a:off x="153048" y="4924651"/>
            <a:ext cx="3075970" cy="190711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4" name="Chart 43"/>
            <p:cNvGraphicFramePr/>
            <p:nvPr>
              <p:extLst>
                <p:ext uri="{D42A27DB-BD31-4B8C-83A1-F6EECF244321}">
                  <p14:modId xmlns:p14="http://schemas.microsoft.com/office/powerpoint/2010/main" val="3541280555"/>
                </p:ext>
              </p:extLst>
            </p:nvPr>
          </p:nvGraphicFramePr>
          <p:xfrm>
            <a:off x="3229018" y="4813141"/>
            <a:ext cx="2895510" cy="188241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8" name="Chart 47"/>
            <p:cNvGraphicFramePr/>
            <p:nvPr>
              <p:extLst>
                <p:ext uri="{D42A27DB-BD31-4B8C-83A1-F6EECF244321}">
                  <p14:modId xmlns:p14="http://schemas.microsoft.com/office/powerpoint/2010/main" val="3341984342"/>
                </p:ext>
              </p:extLst>
            </p:nvPr>
          </p:nvGraphicFramePr>
          <p:xfrm>
            <a:off x="6069312" y="4848087"/>
            <a:ext cx="2991561" cy="1847468"/>
          </p:xfrm>
          <a:graphic>
            <a:graphicData uri="http://schemas.openxmlformats.org/drawingml/2006/chart">
              <c:chart xmlns:c="http://schemas.openxmlformats.org/drawingml/2006/chart" xmlns:r="http://schemas.openxmlformats.org/officeDocument/2006/relationships" r:id="rId5"/>
            </a:graphicData>
          </a:graphic>
        </p:graphicFrame>
      </p:grpSp>
      <p:cxnSp>
        <p:nvCxnSpPr>
          <p:cNvPr id="63" name="Straight Connector 62"/>
          <p:cNvCxnSpPr/>
          <p:nvPr/>
        </p:nvCxnSpPr>
        <p:spPr>
          <a:xfrm flipV="1">
            <a:off x="573178" y="795647"/>
            <a:ext cx="2655840" cy="14338"/>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64" name="Title 1"/>
          <p:cNvSpPr txBox="1">
            <a:spLocks/>
          </p:cNvSpPr>
          <p:nvPr/>
        </p:nvSpPr>
        <p:spPr>
          <a:xfrm>
            <a:off x="612638" y="84609"/>
            <a:ext cx="78867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The Model:</a:t>
            </a:r>
            <a:endParaRPr lang="en-US" dirty="0"/>
          </a:p>
        </p:txBody>
      </p:sp>
    </p:spTree>
    <p:extLst>
      <p:ext uri="{BB962C8B-B14F-4D97-AF65-F5344CB8AC3E}">
        <p14:creationId xmlns:p14="http://schemas.microsoft.com/office/powerpoint/2010/main" val="4030376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up)">
                                      <p:cBhvr>
                                        <p:cTn id="7" dur="500"/>
                                        <p:tgtEl>
                                          <p:spTgt spid="34"/>
                                        </p:tgtEl>
                                      </p:cBhvr>
                                    </p:animEffect>
                                  </p:childTnLst>
                                </p:cTn>
                              </p:par>
                              <p:par>
                                <p:cTn id="8" presetID="22" presetClass="entr" presetSubtype="1" fill="hold" nodeType="withEffect">
                                  <p:stCondLst>
                                    <p:cond delay="0"/>
                                  </p:stCondLst>
                                  <p:childTnLst>
                                    <p:set>
                                      <p:cBhvr>
                                        <p:cTn id="9" dur="1" fill="hold">
                                          <p:stCondLst>
                                            <p:cond delay="0"/>
                                          </p:stCondLst>
                                        </p:cTn>
                                        <p:tgtEl>
                                          <p:spTgt spid="51"/>
                                        </p:tgtEl>
                                        <p:attrNameLst>
                                          <p:attrName>style.visibility</p:attrName>
                                        </p:attrNameLst>
                                      </p:cBhvr>
                                      <p:to>
                                        <p:strVal val="visible"/>
                                      </p:to>
                                    </p:set>
                                    <p:animEffect transition="in" filter="wipe(up)">
                                      <p:cBhvr>
                                        <p:cTn id="10" dur="500"/>
                                        <p:tgtEl>
                                          <p:spTgt spid="51"/>
                                        </p:tgtEl>
                                      </p:cBhvr>
                                    </p:animEffect>
                                  </p:childTnLst>
                                </p:cTn>
                              </p:par>
                              <p:par>
                                <p:cTn id="11" presetID="22" presetClass="entr" presetSubtype="1" fill="hold" nodeType="with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wipe(up)">
                                      <p:cBhvr>
                                        <p:cTn id="13" dur="500"/>
                                        <p:tgtEl>
                                          <p:spTgt spid="50"/>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5631" y="403761"/>
            <a:ext cx="3135086" cy="369332"/>
          </a:xfrm>
          <a:prstGeom prst="rect">
            <a:avLst/>
          </a:prstGeom>
          <a:noFill/>
        </p:spPr>
        <p:txBody>
          <a:bodyPr wrap="square" rtlCol="0">
            <a:spAutoFit/>
          </a:bodyPr>
          <a:lstStyle/>
          <a:p>
            <a:r>
              <a:rPr lang="en-US" dirty="0" smtClean="0"/>
              <a:t>Demo</a:t>
            </a:r>
            <a:endParaRPr lang="en-US" dirty="0"/>
          </a:p>
        </p:txBody>
      </p:sp>
      <p:pic>
        <p:nvPicPr>
          <p:cNvPr id="3" name="fillet-o-matic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43188" y="0"/>
            <a:ext cx="3856037" cy="6858000"/>
          </a:xfrm>
          <a:prstGeom prst="rect">
            <a:avLst/>
          </a:prstGeom>
        </p:spPr>
      </p:pic>
    </p:spTree>
    <p:extLst>
      <p:ext uri="{BB962C8B-B14F-4D97-AF65-F5344CB8AC3E}">
        <p14:creationId xmlns:p14="http://schemas.microsoft.com/office/powerpoint/2010/main" val="1520288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Group 73"/>
          <p:cNvGrpSpPr/>
          <p:nvPr/>
        </p:nvGrpSpPr>
        <p:grpSpPr>
          <a:xfrm>
            <a:off x="6348438" y="2336235"/>
            <a:ext cx="1689191" cy="1574011"/>
            <a:chOff x="3768620" y="2132034"/>
            <a:chExt cx="1689191" cy="1574011"/>
          </a:xfrm>
        </p:grpSpPr>
        <p:grpSp>
          <p:nvGrpSpPr>
            <p:cNvPr id="49" name="Group 48"/>
            <p:cNvGrpSpPr/>
            <p:nvPr/>
          </p:nvGrpSpPr>
          <p:grpSpPr>
            <a:xfrm>
              <a:off x="3768620" y="2132034"/>
              <a:ext cx="1689191" cy="1574011"/>
              <a:chOff x="3768620" y="2132034"/>
              <a:chExt cx="1689191" cy="1574011"/>
            </a:xfrm>
          </p:grpSpPr>
          <p:sp>
            <p:nvSpPr>
              <p:cNvPr id="50" name="Rectangle 49"/>
              <p:cNvSpPr/>
              <p:nvPr/>
            </p:nvSpPr>
            <p:spPr>
              <a:xfrm>
                <a:off x="3768620" y="2185262"/>
                <a:ext cx="1643449" cy="1520783"/>
              </a:xfrm>
              <a:prstGeom prst="rect">
                <a:avLst/>
              </a:prstGeom>
              <a:solidFill>
                <a:schemeClr val="bg1"/>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3768620" y="3037678"/>
                <a:ext cx="1631092" cy="646331"/>
              </a:xfrm>
              <a:prstGeom prst="rect">
                <a:avLst/>
              </a:prstGeom>
              <a:noFill/>
            </p:spPr>
            <p:txBody>
              <a:bodyPr wrap="square" rtlCol="0">
                <a:spAutoFit/>
              </a:bodyPr>
              <a:lstStyle/>
              <a:p>
                <a:r>
                  <a:rPr lang="en-US" sz="3600" dirty="0" smtClean="0">
                    <a:solidFill>
                      <a:srgbClr val="0000FF"/>
                    </a:solidFill>
                    <a:latin typeface="Century Gothic" panose="020B0502020202020204" pitchFamily="34" charset="0"/>
                  </a:rPr>
                  <a:t>MATIC</a:t>
                </a:r>
                <a:endParaRPr lang="en-US" sz="3600" dirty="0">
                  <a:solidFill>
                    <a:srgbClr val="0000FF"/>
                  </a:solidFill>
                  <a:latin typeface="Century Gothic" panose="020B0502020202020204" pitchFamily="34" charset="0"/>
                </a:endParaRPr>
              </a:p>
            </p:txBody>
          </p:sp>
          <p:sp>
            <p:nvSpPr>
              <p:cNvPr id="52" name="TextBox 51"/>
              <p:cNvSpPr txBox="1"/>
              <p:nvPr/>
            </p:nvSpPr>
            <p:spPr>
              <a:xfrm>
                <a:off x="3788557" y="2132034"/>
                <a:ext cx="1669254" cy="830997"/>
              </a:xfrm>
              <a:prstGeom prst="rect">
                <a:avLst/>
              </a:prstGeom>
              <a:noFill/>
            </p:spPr>
            <p:txBody>
              <a:bodyPr wrap="square" rtlCol="0">
                <a:spAutoFit/>
              </a:bodyPr>
              <a:lstStyle/>
              <a:p>
                <a:r>
                  <a:rPr lang="en-US" sz="4800" b="1" dirty="0" smtClean="0">
                    <a:solidFill>
                      <a:srgbClr val="FFC000"/>
                    </a:solidFill>
                    <a:latin typeface="Bradley Hand ITC" panose="03070402050302030203" pitchFamily="66" charset="0"/>
                  </a:rPr>
                  <a:t>Fillet</a:t>
                </a:r>
                <a:endParaRPr lang="en-US" sz="4800" b="1" dirty="0">
                  <a:solidFill>
                    <a:srgbClr val="FFC000"/>
                  </a:solidFill>
                  <a:latin typeface="Bradley Hand ITC" panose="03070402050302030203" pitchFamily="66" charset="0"/>
                </a:endParaRPr>
              </a:p>
            </p:txBody>
          </p:sp>
          <p:sp>
            <p:nvSpPr>
              <p:cNvPr id="53" name="Rectangle 52"/>
              <p:cNvSpPr/>
              <p:nvPr/>
            </p:nvSpPr>
            <p:spPr>
              <a:xfrm>
                <a:off x="4013860" y="2591710"/>
                <a:ext cx="1385852" cy="707886"/>
              </a:xfrm>
              <a:prstGeom prst="rect">
                <a:avLst/>
              </a:prstGeom>
            </p:spPr>
            <p:txBody>
              <a:bodyPr wrap="square">
                <a:spAutoFit/>
              </a:bodyPr>
              <a:lstStyle/>
              <a:p>
                <a:r>
                  <a:rPr lang="en-US" sz="4000" b="1" dirty="0" smtClean="0">
                    <a:solidFill>
                      <a:srgbClr val="FFC000"/>
                    </a:solidFill>
                    <a:latin typeface="Bradley Hand ITC" panose="03070402050302030203" pitchFamily="66" charset="0"/>
                  </a:rPr>
                  <a:t>-     -</a:t>
                </a:r>
                <a:endParaRPr lang="en-US" sz="4000" dirty="0"/>
              </a:p>
            </p:txBody>
          </p:sp>
        </p:grpSp>
        <p:grpSp>
          <p:nvGrpSpPr>
            <p:cNvPr id="67" name="Group 66"/>
            <p:cNvGrpSpPr>
              <a:grpSpLocks noChangeAspect="1"/>
            </p:cNvGrpSpPr>
            <p:nvPr/>
          </p:nvGrpSpPr>
          <p:grpSpPr>
            <a:xfrm>
              <a:off x="4371537" y="2886809"/>
              <a:ext cx="410862" cy="257722"/>
              <a:chOff x="1300821" y="3323428"/>
              <a:chExt cx="2244836" cy="1115769"/>
            </a:xfrm>
          </p:grpSpPr>
          <p:sp>
            <p:nvSpPr>
              <p:cNvPr id="68" name="Freeform 67"/>
              <p:cNvSpPr/>
              <p:nvPr/>
            </p:nvSpPr>
            <p:spPr>
              <a:xfrm rot="726706">
                <a:off x="1300821" y="3331686"/>
                <a:ext cx="2244836" cy="1107511"/>
              </a:xfrm>
              <a:custGeom>
                <a:avLst/>
                <a:gdLst>
                  <a:gd name="connsiteX0" fmla="*/ 46963 w 2244836"/>
                  <a:gd name="connsiteY0" fmla="*/ 631711 h 1107511"/>
                  <a:gd name="connsiteX1" fmla="*/ 37819 w 2244836"/>
                  <a:gd name="connsiteY1" fmla="*/ 256807 h 1107511"/>
                  <a:gd name="connsiteX2" fmla="*/ 458443 w 2244836"/>
                  <a:gd name="connsiteY2" fmla="*/ 576847 h 1107511"/>
                  <a:gd name="connsiteX3" fmla="*/ 988795 w 2244836"/>
                  <a:gd name="connsiteY3" fmla="*/ 119647 h 1107511"/>
                  <a:gd name="connsiteX4" fmla="*/ 1400275 w 2244836"/>
                  <a:gd name="connsiteY4" fmla="*/ 775 h 1107511"/>
                  <a:gd name="connsiteX5" fmla="*/ 1884907 w 2244836"/>
                  <a:gd name="connsiteY5" fmla="*/ 156223 h 1107511"/>
                  <a:gd name="connsiteX6" fmla="*/ 2241523 w 2244836"/>
                  <a:gd name="connsiteY6" fmla="*/ 421399 h 1107511"/>
                  <a:gd name="connsiteX7" fmla="*/ 1674595 w 2244836"/>
                  <a:gd name="connsiteY7" fmla="*/ 933463 h 1107511"/>
                  <a:gd name="connsiteX8" fmla="*/ 1052803 w 2244836"/>
                  <a:gd name="connsiteY8" fmla="*/ 933463 h 1107511"/>
                  <a:gd name="connsiteX9" fmla="*/ 485875 w 2244836"/>
                  <a:gd name="connsiteY9" fmla="*/ 741439 h 1107511"/>
                  <a:gd name="connsiteX10" fmla="*/ 275563 w 2244836"/>
                  <a:gd name="connsiteY10" fmla="*/ 1107199 h 1107511"/>
                  <a:gd name="connsiteX11" fmla="*/ 46963 w 2244836"/>
                  <a:gd name="connsiteY11" fmla="*/ 631711 h 110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4836" h="1107511">
                    <a:moveTo>
                      <a:pt x="46963" y="631711"/>
                    </a:moveTo>
                    <a:cubicBezTo>
                      <a:pt x="7339" y="489979"/>
                      <a:pt x="-30761" y="265951"/>
                      <a:pt x="37819" y="256807"/>
                    </a:cubicBezTo>
                    <a:cubicBezTo>
                      <a:pt x="106399" y="247663"/>
                      <a:pt x="299947" y="599707"/>
                      <a:pt x="458443" y="576847"/>
                    </a:cubicBezTo>
                    <a:cubicBezTo>
                      <a:pt x="616939" y="553987"/>
                      <a:pt x="831823" y="215659"/>
                      <a:pt x="988795" y="119647"/>
                    </a:cubicBezTo>
                    <a:cubicBezTo>
                      <a:pt x="1145767" y="23635"/>
                      <a:pt x="1250923" y="-5321"/>
                      <a:pt x="1400275" y="775"/>
                    </a:cubicBezTo>
                    <a:cubicBezTo>
                      <a:pt x="1549627" y="6871"/>
                      <a:pt x="1744699" y="86119"/>
                      <a:pt x="1884907" y="156223"/>
                    </a:cubicBezTo>
                    <a:cubicBezTo>
                      <a:pt x="2025115" y="226327"/>
                      <a:pt x="2276575" y="291859"/>
                      <a:pt x="2241523" y="421399"/>
                    </a:cubicBezTo>
                    <a:cubicBezTo>
                      <a:pt x="2206471" y="550939"/>
                      <a:pt x="1872715" y="848119"/>
                      <a:pt x="1674595" y="933463"/>
                    </a:cubicBezTo>
                    <a:cubicBezTo>
                      <a:pt x="1476475" y="1018807"/>
                      <a:pt x="1250923" y="965467"/>
                      <a:pt x="1052803" y="933463"/>
                    </a:cubicBezTo>
                    <a:cubicBezTo>
                      <a:pt x="854683" y="901459"/>
                      <a:pt x="615415" y="712483"/>
                      <a:pt x="485875" y="741439"/>
                    </a:cubicBezTo>
                    <a:cubicBezTo>
                      <a:pt x="356335" y="770395"/>
                      <a:pt x="344143" y="1119391"/>
                      <a:pt x="275563" y="1107199"/>
                    </a:cubicBezTo>
                    <a:cubicBezTo>
                      <a:pt x="206983" y="1095007"/>
                      <a:pt x="86587" y="773443"/>
                      <a:pt x="46963" y="631711"/>
                    </a:cubicBezTo>
                    <a:close/>
                  </a:path>
                </a:pathLst>
              </a:custGeom>
              <a:solidFill>
                <a:schemeClr val="bg1"/>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19050">
                    <a:solidFill>
                      <a:schemeClr val="tx1"/>
                    </a:solidFill>
                  </a:ln>
                </a:endParaRPr>
              </a:p>
            </p:txBody>
          </p:sp>
          <p:sp>
            <p:nvSpPr>
              <p:cNvPr id="69" name="Oval 68"/>
              <p:cNvSpPr/>
              <p:nvPr/>
            </p:nvSpPr>
            <p:spPr>
              <a:xfrm>
                <a:off x="3021135" y="3753086"/>
                <a:ext cx="128016" cy="132355"/>
              </a:xfrm>
              <a:prstGeom prst="ellipse">
                <a:avLst/>
              </a:prstGeom>
              <a:solidFill>
                <a:srgbClr val="0000FF"/>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19050">
                    <a:solidFill>
                      <a:schemeClr val="tx1"/>
                    </a:solidFill>
                  </a:ln>
                </a:endParaRPr>
              </a:p>
            </p:txBody>
          </p:sp>
          <p:sp>
            <p:nvSpPr>
              <p:cNvPr id="70" name="Arc 69"/>
              <p:cNvSpPr/>
              <p:nvPr/>
            </p:nvSpPr>
            <p:spPr>
              <a:xfrm rot="12826421">
                <a:off x="2873472" y="3323428"/>
                <a:ext cx="572877" cy="859315"/>
              </a:xfrm>
              <a:prstGeom prst="arc">
                <a:avLst>
                  <a:gd name="adj1" fmla="val 16200000"/>
                  <a:gd name="adj2" fmla="val 113920"/>
                </a:avLst>
              </a:prstGeom>
              <a:ln w="28575">
                <a:solidFill>
                  <a:srgbClr val="0000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19050">
                    <a:solidFill>
                      <a:schemeClr val="tx1"/>
                    </a:solidFill>
                  </a:ln>
                </a:endParaRPr>
              </a:p>
            </p:txBody>
          </p:sp>
        </p:grpSp>
        <p:sp>
          <p:nvSpPr>
            <p:cNvPr id="71" name="Oval 70"/>
            <p:cNvSpPr/>
            <p:nvPr/>
          </p:nvSpPr>
          <p:spPr>
            <a:xfrm>
              <a:off x="4834715" y="2981463"/>
              <a:ext cx="45719" cy="45719"/>
            </a:xfrm>
            <a:prstGeom prst="ellipse">
              <a:avLst/>
            </a:prstGeom>
            <a:solidFill>
              <a:schemeClr val="bg1"/>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a:spLocks noChangeAspect="1"/>
            </p:cNvSpPr>
            <p:nvPr/>
          </p:nvSpPr>
          <p:spPr>
            <a:xfrm>
              <a:off x="4834714" y="2874413"/>
              <a:ext cx="60831" cy="60831"/>
            </a:xfrm>
            <a:prstGeom prst="ellipse">
              <a:avLst/>
            </a:prstGeom>
            <a:solidFill>
              <a:schemeClr val="bg1"/>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a:spLocks noChangeAspect="1"/>
            </p:cNvSpPr>
            <p:nvPr/>
          </p:nvSpPr>
          <p:spPr>
            <a:xfrm>
              <a:off x="4796742" y="2764517"/>
              <a:ext cx="65089" cy="65089"/>
            </a:xfrm>
            <a:prstGeom prst="ellipse">
              <a:avLst/>
            </a:prstGeom>
            <a:solidFill>
              <a:schemeClr val="bg1"/>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p:cNvSpPr txBox="1"/>
          <p:nvPr/>
        </p:nvSpPr>
        <p:spPr>
          <a:xfrm>
            <a:off x="6129161" y="4789793"/>
            <a:ext cx="2616461" cy="830997"/>
          </a:xfrm>
          <a:prstGeom prst="rect">
            <a:avLst/>
          </a:prstGeom>
          <a:noFill/>
        </p:spPr>
        <p:txBody>
          <a:bodyPr wrap="square" rtlCol="0">
            <a:spAutoFit/>
          </a:bodyPr>
          <a:lstStyle/>
          <a:p>
            <a:r>
              <a:rPr lang="en-US" sz="4800" dirty="0" smtClean="0"/>
              <a:t>Thanks!</a:t>
            </a:r>
            <a:endParaRPr lang="en-US" sz="4800" dirty="0"/>
          </a:p>
        </p:txBody>
      </p:sp>
      <p:pic>
        <p:nvPicPr>
          <p:cNvPr id="28" name="Picture 2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2558" y="1920673"/>
            <a:ext cx="4669965" cy="3502474"/>
          </a:xfrm>
          <a:prstGeom prst="rect">
            <a:avLst/>
          </a:prstGeom>
        </p:spPr>
      </p:pic>
      <p:sp>
        <p:nvSpPr>
          <p:cNvPr id="29" name="TextBox 28"/>
          <p:cNvSpPr txBox="1"/>
          <p:nvPr/>
        </p:nvSpPr>
        <p:spPr>
          <a:xfrm>
            <a:off x="573903" y="5620790"/>
            <a:ext cx="4198920" cy="1077218"/>
          </a:xfrm>
          <a:prstGeom prst="rect">
            <a:avLst/>
          </a:prstGeom>
          <a:noFill/>
        </p:spPr>
        <p:txBody>
          <a:bodyPr wrap="square" rtlCol="0">
            <a:spAutoFit/>
          </a:bodyPr>
          <a:lstStyle/>
          <a:p>
            <a:r>
              <a:rPr lang="en-US" sz="3200" b="1" dirty="0" smtClean="0">
                <a:solidFill>
                  <a:srgbClr val="0000FF"/>
                </a:solidFill>
                <a:latin typeface="Bradley Hand ITC" panose="03070402050302030203" pitchFamily="66" charset="0"/>
              </a:rPr>
              <a:t>Eric King</a:t>
            </a:r>
          </a:p>
          <a:p>
            <a:r>
              <a:rPr lang="en-US" sz="3200" b="1" dirty="0" smtClean="0">
                <a:solidFill>
                  <a:srgbClr val="0000FF"/>
                </a:solidFill>
                <a:latin typeface="Bradley Hand ITC" panose="03070402050302030203" pitchFamily="66" charset="0"/>
              </a:rPr>
              <a:t>Alejandra Valdivia</a:t>
            </a:r>
            <a:endParaRPr lang="en-US" sz="3200" b="1" dirty="0">
              <a:solidFill>
                <a:srgbClr val="0000FF"/>
              </a:solidFill>
              <a:latin typeface="Bradley Hand ITC" panose="03070402050302030203" pitchFamily="66" charset="0"/>
            </a:endParaRPr>
          </a:p>
        </p:txBody>
      </p:sp>
      <p:sp>
        <p:nvSpPr>
          <p:cNvPr id="14" name="TextBox 13"/>
          <p:cNvSpPr txBox="1"/>
          <p:nvPr/>
        </p:nvSpPr>
        <p:spPr>
          <a:xfrm>
            <a:off x="242558" y="453891"/>
            <a:ext cx="2233942" cy="584775"/>
          </a:xfrm>
          <a:prstGeom prst="rect">
            <a:avLst/>
          </a:prstGeom>
          <a:noFill/>
        </p:spPr>
        <p:txBody>
          <a:bodyPr wrap="square" rtlCol="0">
            <a:spAutoFit/>
          </a:bodyPr>
          <a:lstStyle/>
          <a:p>
            <a:r>
              <a:rPr lang="en-US" sz="3200" dirty="0" smtClean="0"/>
              <a:t>Our Team:</a:t>
            </a:r>
            <a:endParaRPr lang="en-US" sz="3200" dirty="0"/>
          </a:p>
        </p:txBody>
      </p:sp>
      <p:cxnSp>
        <p:nvCxnSpPr>
          <p:cNvPr id="31" name="Straight Connector 30"/>
          <p:cNvCxnSpPr/>
          <p:nvPr/>
        </p:nvCxnSpPr>
        <p:spPr>
          <a:xfrm>
            <a:off x="242558" y="1038666"/>
            <a:ext cx="1751342"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1049919"/>
      </p:ext>
    </p:extLst>
  </p:cSld>
  <p:clrMapOvr>
    <a:masterClrMapping/>
  </p:clrMapOvr>
  <p:timing>
    <p:tnLst>
      <p:par>
        <p:cTn id="1" dur="indefinite" restart="never" nodeType="tmRoot"/>
      </p:par>
    </p:tnLst>
  </p:timing>
</p:sld>
</file>

<file path=ppt/theme/theme1.xml><?xml version="1.0" encoding="utf-8"?>
<a:theme xmlns:a="http://schemas.openxmlformats.org/drawingml/2006/main" name="AVC">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VC" id="{DF8EF43D-D68E-4287-8193-E9229687B1C6}" vid="{9B586832-4000-435D-8EA9-B0D7872F56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1379</TotalTime>
  <Words>281</Words>
  <Application>Microsoft Macintosh PowerPoint</Application>
  <PresentationFormat>On-screen Show (4:3)</PresentationFormat>
  <Paragraphs>77</Paragraphs>
  <Slides>8</Slides>
  <Notes>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Bodoni MT</vt:lpstr>
      <vt:lpstr>Bradley Hand ITC</vt:lpstr>
      <vt:lpstr>Calibri</vt:lpstr>
      <vt:lpstr>Calibri Light</vt:lpstr>
      <vt:lpstr>Century Gothic</vt:lpstr>
      <vt:lpstr>AVC</vt:lpstr>
      <vt:lpstr>PowerPoint Presentation</vt:lpstr>
      <vt:lpstr>The Problem:</vt:lpstr>
      <vt:lpstr>The Problem:</vt:lpstr>
      <vt:lpstr>Relevance:</vt:lpstr>
      <vt:lpstr>The Solution: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Alejandra Valdivia</dc:creator>
  <cp:lastModifiedBy>Eric King</cp:lastModifiedBy>
  <cp:revision>69</cp:revision>
  <dcterms:created xsi:type="dcterms:W3CDTF">2016-04-23T15:48:40Z</dcterms:created>
  <dcterms:modified xsi:type="dcterms:W3CDTF">2016-04-24T14:50:43Z</dcterms:modified>
</cp:coreProperties>
</file>

<file path=docProps/thumbnail.jpeg>
</file>